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52" r:id="rId2"/>
    <p:sldMasterId id="2147483656" r:id="rId3"/>
    <p:sldMasterId id="2147483660" r:id="rId4"/>
    <p:sldMasterId id="2147483662" r:id="rId5"/>
  </p:sldMasterIdLst>
  <p:notesMasterIdLst>
    <p:notesMasterId r:id="rId46"/>
  </p:notesMasterIdLst>
  <p:sldIdLst>
    <p:sldId id="257" r:id="rId6"/>
    <p:sldId id="261" r:id="rId7"/>
    <p:sldId id="259" r:id="rId8"/>
    <p:sldId id="264" r:id="rId9"/>
    <p:sldId id="292" r:id="rId10"/>
    <p:sldId id="293" r:id="rId11"/>
    <p:sldId id="295" r:id="rId12"/>
    <p:sldId id="296" r:id="rId13"/>
    <p:sldId id="294" r:id="rId14"/>
    <p:sldId id="297" r:id="rId15"/>
    <p:sldId id="298" r:id="rId16"/>
    <p:sldId id="299" r:id="rId17"/>
    <p:sldId id="300" r:id="rId18"/>
    <p:sldId id="301" r:id="rId19"/>
    <p:sldId id="302" r:id="rId20"/>
    <p:sldId id="303" r:id="rId21"/>
    <p:sldId id="304" r:id="rId22"/>
    <p:sldId id="305" r:id="rId23"/>
    <p:sldId id="306" r:id="rId24"/>
    <p:sldId id="307" r:id="rId25"/>
    <p:sldId id="308" r:id="rId26"/>
    <p:sldId id="309" r:id="rId27"/>
    <p:sldId id="310" r:id="rId28"/>
    <p:sldId id="311" r:id="rId29"/>
    <p:sldId id="312" r:id="rId30"/>
    <p:sldId id="313" r:id="rId31"/>
    <p:sldId id="314" r:id="rId32"/>
    <p:sldId id="315" r:id="rId33"/>
    <p:sldId id="316" r:id="rId34"/>
    <p:sldId id="317" r:id="rId35"/>
    <p:sldId id="318" r:id="rId36"/>
    <p:sldId id="319" r:id="rId37"/>
    <p:sldId id="320" r:id="rId38"/>
    <p:sldId id="321" r:id="rId39"/>
    <p:sldId id="322" r:id="rId40"/>
    <p:sldId id="323" r:id="rId41"/>
    <p:sldId id="324" r:id="rId42"/>
    <p:sldId id="325" r:id="rId43"/>
    <p:sldId id="326" r:id="rId44"/>
    <p:sldId id="327" r:id="rId4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AD5"/>
    <a:srgbClr val="A7E0FF"/>
    <a:srgbClr val="E6E6E6"/>
    <a:srgbClr val="BDE7FF"/>
    <a:srgbClr val="29B3FF"/>
    <a:srgbClr val="6C362A"/>
    <a:srgbClr val="49789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4" d="100"/>
          <a:sy n="94" d="100"/>
        </p:scale>
        <p:origin x="114" y="4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viewProps" Target="viewProps.xml"/><Relationship Id="rId8" Type="http://schemas.openxmlformats.org/officeDocument/2006/relationships/slide" Target="slides/slide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D600AB-7B4B-4CA3-B721-B7300BF9F868}" type="datetimeFigureOut">
              <a:rPr lang="zh-CN" altLang="en-US" smtClean="0"/>
              <a:t>2022/9/1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445826-469C-487C-83BC-EAC90B6B8B6B}" type="slidenum">
              <a:rPr lang="zh-CN" altLang="en-US" smtClean="0"/>
              <a:t>‹#›</a:t>
            </a:fld>
            <a:endParaRPr lang="zh-CN" altLang="en-US"/>
          </a:p>
        </p:txBody>
      </p:sp>
    </p:spTree>
    <p:extLst>
      <p:ext uri="{BB962C8B-B14F-4D97-AF65-F5344CB8AC3E}">
        <p14:creationId xmlns:p14="http://schemas.microsoft.com/office/powerpoint/2010/main" val="303092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32F6B1-5D10-F4EA-01E1-769A12BB9C90}"/>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98AECC4-2122-E148-172F-DE1BAD6CE17E}"/>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11289F7-433F-35A8-E34F-B5EA7190DD3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2DA5C6D-89B7-4E80-8F68-D6807454B2EB}"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2022/9/1</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199E1646-54F1-EDF9-4648-B453883DB9E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25890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665CC0F8-21D5-9CD6-CAD0-2A6AB1EDD4BE}"/>
              </a:ext>
            </a:extLst>
          </p:cNvPr>
          <p:cNvSpPr>
            <a:spLocks noGrp="1"/>
          </p:cNvSpPr>
          <p:nvPr>
            <p:ph type="title" hasCustomPrompt="1"/>
          </p:nvPr>
        </p:nvSpPr>
        <p:spPr>
          <a:xfrm>
            <a:off x="4435207" y="4109750"/>
            <a:ext cx="7436385" cy="912832"/>
          </a:xfrm>
          <a:prstGeom prst="rect">
            <a:avLst/>
          </a:prstGeom>
        </p:spPr>
        <p:txBody>
          <a:bodyPr/>
          <a:lstStyle>
            <a:lvl1pPr>
              <a:defRPr>
                <a:latin typeface="宋体" panose="02010600030101010101" pitchFamily="2" charset="-122"/>
                <a:ea typeface="宋体" panose="02010600030101010101" pitchFamily="2" charset="-122"/>
              </a:defRPr>
            </a:lvl1pPr>
          </a:lstStyle>
          <a:p>
            <a:r>
              <a:rPr lang="zh-CN" altLang="en-US" dirty="0"/>
              <a:t>输入标题内容</a:t>
            </a:r>
          </a:p>
        </p:txBody>
      </p:sp>
    </p:spTree>
    <p:extLst>
      <p:ext uri="{BB962C8B-B14F-4D97-AF65-F5344CB8AC3E}">
        <p14:creationId xmlns:p14="http://schemas.microsoft.com/office/powerpoint/2010/main" val="75762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C6E15-7784-5B24-D8CF-95865C5B2673}"/>
              </a:ext>
            </a:extLst>
          </p:cNvPr>
          <p:cNvSpPr>
            <a:spLocks noGrp="1"/>
          </p:cNvSpPr>
          <p:nvPr>
            <p:ph type="title" hasCustomPrompt="1"/>
          </p:nvPr>
        </p:nvSpPr>
        <p:spPr>
          <a:xfrm>
            <a:off x="427386" y="1825625"/>
            <a:ext cx="2621095" cy="4530725"/>
          </a:xfrm>
          <a:prstGeom prst="rect">
            <a:avLst/>
          </a:prstGeom>
        </p:spPr>
        <p:txBody>
          <a:bodyPr/>
          <a:lstStyle>
            <a:lvl1pPr>
              <a:defRPr/>
            </a:lvl1pPr>
          </a:lstStyle>
          <a:p>
            <a:r>
              <a:rPr lang="zh-CN" altLang="en-US" dirty="0"/>
              <a:t>请输入章节号</a:t>
            </a:r>
          </a:p>
        </p:txBody>
      </p:sp>
      <p:sp>
        <p:nvSpPr>
          <p:cNvPr id="3" name="内容占位符 2">
            <a:extLst>
              <a:ext uri="{FF2B5EF4-FFF2-40B4-BE49-F238E27FC236}">
                <a16:creationId xmlns:a16="http://schemas.microsoft.com/office/drawing/2014/main" id="{8D74AFBD-B14D-071A-7E23-86B159CBAD79}"/>
              </a:ext>
            </a:extLst>
          </p:cNvPr>
          <p:cNvSpPr>
            <a:spLocks noGrp="1"/>
          </p:cNvSpPr>
          <p:nvPr>
            <p:ph idx="1"/>
          </p:nvPr>
        </p:nvSpPr>
        <p:spPr>
          <a:xfrm>
            <a:off x="4329628" y="1825625"/>
            <a:ext cx="7024171"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1288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6765996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7486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32F6B1-5D10-F4EA-01E1-769A12BB9C90}"/>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98AECC4-2122-E148-172F-DE1BAD6CE17E}"/>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11289F7-433F-35A8-E34F-B5EA7190DD35}"/>
              </a:ext>
            </a:extLst>
          </p:cNvPr>
          <p:cNvSpPr>
            <a:spLocks noGrp="1"/>
          </p:cNvSpPr>
          <p:nvPr>
            <p:ph type="dt" sz="half" idx="10"/>
          </p:nvPr>
        </p:nvSpPr>
        <p:spPr>
          <a:xfrm>
            <a:off x="838200" y="6395733"/>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2DA5C6D-89B7-4E80-8F68-D6807454B2EB}"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2022/9/1</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199E1646-54F1-EDF9-4648-B453883DB9EF}"/>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253381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emf"/><Relationship Id="rId7" Type="http://schemas.openxmlformats.org/officeDocument/2006/relationships/image" Target="../media/image4.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emf"/><Relationship Id="rId4" Type="http://schemas.microsoft.com/office/2007/relationships/hdphoto" Target="../media/hdphoto2.wdp"/></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1.emf"/><Relationship Id="rId4" Type="http://schemas.microsoft.com/office/2007/relationships/hdphoto" Target="../media/hdphoto2.wdp"/></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heme" Target="../theme/theme4.xml"/><Relationship Id="rId7" Type="http://schemas.openxmlformats.org/officeDocument/2006/relationships/image" Target="../media/image3.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1.emf"/><Relationship Id="rId5" Type="http://schemas.microsoft.com/office/2007/relationships/hdphoto" Target="../media/hdphoto2.wdp"/><Relationship Id="rId4" Type="http://schemas.openxmlformats.org/officeDocument/2006/relationships/image" Target="../media/image6.png"/><Relationship Id="rId9"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vmlDrawing" Target="../drawings/vmlDrawing1.vml"/><Relationship Id="rId7" Type="http://schemas.openxmlformats.org/officeDocument/2006/relationships/image" Target="../media/image3.png"/><Relationship Id="rId2" Type="http://schemas.openxmlformats.org/officeDocument/2006/relationships/theme" Target="../theme/theme5.xml"/><Relationship Id="rId1" Type="http://schemas.openxmlformats.org/officeDocument/2006/relationships/slideLayout" Target="../slideLayouts/slideLayout6.xml"/><Relationship Id="rId6" Type="http://schemas.openxmlformats.org/officeDocument/2006/relationships/image" Target="../media/image7.emf"/><Relationship Id="rId5" Type="http://schemas.openxmlformats.org/officeDocument/2006/relationships/oleObject" Target="../embeddings/oleObject1.bin"/><Relationship Id="rId10" Type="http://schemas.openxmlformats.org/officeDocument/2006/relationships/image" Target="../media/image1.emf"/><Relationship Id="rId4" Type="http://schemas.openxmlformats.org/officeDocument/2006/relationships/image" Target="../media/image8.jpeg"/><Relationship Id="rId9"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3578538D-2FB1-05FB-6E89-B8204E498209}"/>
              </a:ext>
            </a:extLst>
          </p:cNvPr>
          <p:cNvPicPr>
            <a:picLocks noChangeAspect="1"/>
          </p:cNvPicPr>
          <p:nvPr userDrawn="1"/>
        </p:nvPicPr>
        <p:blipFill>
          <a:blip r:embed="rId3"/>
          <a:stretch>
            <a:fillRect/>
          </a:stretch>
        </p:blipFill>
        <p:spPr>
          <a:xfrm>
            <a:off x="104666" y="110683"/>
            <a:ext cx="2942896" cy="598150"/>
          </a:xfrm>
          <a:prstGeom prst="rect">
            <a:avLst/>
          </a:prstGeom>
        </p:spPr>
      </p:pic>
      <p:pic>
        <p:nvPicPr>
          <p:cNvPr id="10" name="图片 9">
            <a:extLst>
              <a:ext uri="{FF2B5EF4-FFF2-40B4-BE49-F238E27FC236}">
                <a16:creationId xmlns:a16="http://schemas.microsoft.com/office/drawing/2014/main" id="{C89CF093-6954-6306-AAB2-8C0795D76B7B}"/>
              </a:ext>
            </a:extLst>
          </p:cNvPr>
          <p:cNvPicPr>
            <a:picLocks noChangeAspect="1"/>
          </p:cNvPicPr>
          <p:nvPr userDrawn="1"/>
        </p:nvPicPr>
        <p:blipFill rotWithShape="1">
          <a:blip r:embed="rId4">
            <a:extLst>
              <a:ext uri="{BEBA8EAE-BF5A-486C-A8C5-ECC9F3942E4B}">
                <a14:imgProps xmlns:a14="http://schemas.microsoft.com/office/drawing/2010/main">
                  <a14:imgLayer r:embed="rId5">
                    <a14:imgEffect>
                      <a14:sharpenSoften amount="-5000"/>
                    </a14:imgEffect>
                    <a14:imgEffect>
                      <a14:colorTemperature colorTemp="5300"/>
                    </a14:imgEffect>
                    <a14:imgEffect>
                      <a14:brightnessContrast contrast="-35000"/>
                    </a14:imgEffect>
                  </a14:imgLayer>
                </a14:imgProps>
              </a:ext>
              <a:ext uri="{28A0092B-C50C-407E-A947-70E740481C1C}">
                <a14:useLocalDpi xmlns:a14="http://schemas.microsoft.com/office/drawing/2010/main" val="0"/>
              </a:ext>
            </a:extLst>
          </a:blip>
          <a:srcRect b="17200"/>
          <a:stretch/>
        </p:blipFill>
        <p:spPr>
          <a:xfrm>
            <a:off x="0" y="5308021"/>
            <a:ext cx="12192000" cy="1552326"/>
          </a:xfrm>
          <a:prstGeom prst="rect">
            <a:avLst/>
          </a:prstGeom>
        </p:spPr>
      </p:pic>
      <p:sp>
        <p:nvSpPr>
          <p:cNvPr id="12" name="矩形 11">
            <a:extLst>
              <a:ext uri="{FF2B5EF4-FFF2-40B4-BE49-F238E27FC236}">
                <a16:creationId xmlns:a16="http://schemas.microsoft.com/office/drawing/2014/main" id="{BBA7A4B8-D464-63C8-4E0A-1D4AAB007037}"/>
              </a:ext>
            </a:extLst>
          </p:cNvPr>
          <p:cNvSpPr/>
          <p:nvPr userDrawn="1"/>
        </p:nvSpPr>
        <p:spPr>
          <a:xfrm>
            <a:off x="71006" y="1000663"/>
            <a:ext cx="12192000" cy="6021238"/>
          </a:xfrm>
          <a:prstGeom prst="rect">
            <a:avLst/>
          </a:prstGeom>
          <a:gradFill>
            <a:gsLst>
              <a:gs pos="0">
                <a:schemeClr val="bg1">
                  <a:alpha val="18000"/>
                </a:schemeClr>
              </a:gs>
              <a:gs pos="16000">
                <a:srgbClr val="F2F2F2">
                  <a:alpha val="60000"/>
                </a:srgbClr>
              </a:gs>
              <a:gs pos="44000">
                <a:schemeClr val="bg1"/>
              </a:gs>
              <a:gs pos="12000">
                <a:schemeClr val="bg1">
                  <a:alpha val="42000"/>
                </a:schemeClr>
              </a:gs>
              <a:gs pos="100000">
                <a:schemeClr val="bg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 name="日期占位符 3">
            <a:extLst>
              <a:ext uri="{FF2B5EF4-FFF2-40B4-BE49-F238E27FC236}">
                <a16:creationId xmlns:a16="http://schemas.microsoft.com/office/drawing/2014/main" id="{5AE0FD6C-249F-6C99-94C7-3EC476FB7A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2DA5C6D-89B7-4E80-8F68-D6807454B2EB}"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2022/9/1</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1DA2427F-643C-9088-38EC-01A8D09402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grpSp>
        <p:nvGrpSpPr>
          <p:cNvPr id="18" name="组合 17">
            <a:extLst>
              <a:ext uri="{FF2B5EF4-FFF2-40B4-BE49-F238E27FC236}">
                <a16:creationId xmlns:a16="http://schemas.microsoft.com/office/drawing/2014/main" id="{6B98CA3D-CC19-678D-7447-EA1967FF82D3}"/>
              </a:ext>
            </a:extLst>
          </p:cNvPr>
          <p:cNvGrpSpPr/>
          <p:nvPr userDrawn="1"/>
        </p:nvGrpSpPr>
        <p:grpSpPr>
          <a:xfrm>
            <a:off x="10082748" y="6438896"/>
            <a:ext cx="2038246" cy="280185"/>
            <a:chOff x="10050672" y="289545"/>
            <a:chExt cx="2038246" cy="280185"/>
          </a:xfrm>
        </p:grpSpPr>
        <p:pic>
          <p:nvPicPr>
            <p:cNvPr id="22" name="图片 21">
              <a:extLst>
                <a:ext uri="{FF2B5EF4-FFF2-40B4-BE49-F238E27FC236}">
                  <a16:creationId xmlns:a16="http://schemas.microsoft.com/office/drawing/2014/main" id="{EE20291C-1993-F097-F61D-051642640F99}"/>
                </a:ext>
              </a:extLst>
            </p:cNvPr>
            <p:cNvPicPr>
              <a:picLocks noChangeAspect="1"/>
            </p:cNvPicPr>
            <p:nvPr userDrawn="1"/>
          </p:nvPicPr>
          <p:blipFill rotWithShape="1">
            <a:blip r:embed="rId6" cstate="hqprint">
              <a:clrChange>
                <a:clrFrom>
                  <a:srgbClr val="FFFFFF"/>
                </a:clrFrom>
                <a:clrTo>
                  <a:srgbClr val="FFFFFF">
                    <a:alpha val="0"/>
                  </a:srgbClr>
                </a:clrTo>
              </a:clrChange>
              <a:biLevel thresh="75000"/>
              <a:extLst>
                <a:ext uri="{28A0092B-C50C-407E-A947-70E740481C1C}">
                  <a14:useLocalDpi xmlns:a14="http://schemas.microsoft.com/office/drawing/2010/main" val="0"/>
                </a:ext>
              </a:extLst>
            </a:blip>
            <a:srcRect t="11856" b="52778"/>
            <a:stretch/>
          </p:blipFill>
          <p:spPr>
            <a:xfrm>
              <a:off x="10050672" y="289545"/>
              <a:ext cx="1038754" cy="247452"/>
            </a:xfrm>
            <a:prstGeom prst="rect">
              <a:avLst/>
            </a:prstGeom>
            <a:effectLst>
              <a:softEdge rad="12700"/>
            </a:effectLst>
          </p:spPr>
        </p:pic>
        <p:pic>
          <p:nvPicPr>
            <p:cNvPr id="23" name="图片 22">
              <a:extLst>
                <a:ext uri="{FF2B5EF4-FFF2-40B4-BE49-F238E27FC236}">
                  <a16:creationId xmlns:a16="http://schemas.microsoft.com/office/drawing/2014/main" id="{949EAE04-F6AA-75EA-659A-4DA9456E1F20}"/>
                </a:ext>
              </a:extLst>
            </p:cNvPr>
            <p:cNvPicPr>
              <a:picLocks noChangeAspect="1"/>
            </p:cNvPicPr>
            <p:nvPr userDrawn="1"/>
          </p:nvPicPr>
          <p:blipFill rotWithShape="1">
            <a:blip r:embed="rId7" cstate="hqprint">
              <a:clrChange>
                <a:clrFrom>
                  <a:srgbClr val="FFFFFF"/>
                </a:clrFrom>
                <a:clrTo>
                  <a:srgbClr val="FFFFFF">
                    <a:alpha val="0"/>
                  </a:srgbClr>
                </a:clrTo>
              </a:clrChange>
              <a:biLevel thresh="75000"/>
              <a:extLst>
                <a:ext uri="{28A0092B-C50C-407E-A947-70E740481C1C}">
                  <a14:useLocalDpi xmlns:a14="http://schemas.microsoft.com/office/drawing/2010/main" val="0"/>
                </a:ext>
              </a:extLst>
            </a:blip>
            <a:srcRect t="59443" b="2579"/>
            <a:stretch/>
          </p:blipFill>
          <p:spPr>
            <a:xfrm>
              <a:off x="11050164" y="303996"/>
              <a:ext cx="1038754" cy="265734"/>
            </a:xfrm>
            <a:prstGeom prst="rect">
              <a:avLst/>
            </a:prstGeom>
            <a:effectLst>
              <a:softEdge rad="12700"/>
            </a:effectLst>
          </p:spPr>
        </p:pic>
      </p:grpSp>
      <p:pic>
        <p:nvPicPr>
          <p:cNvPr id="24" name="图片 23">
            <a:extLst>
              <a:ext uri="{FF2B5EF4-FFF2-40B4-BE49-F238E27FC236}">
                <a16:creationId xmlns:a16="http://schemas.microsoft.com/office/drawing/2014/main" id="{B2AC9C07-58EE-0B83-50F0-990FEADC9977}"/>
              </a:ext>
            </a:extLst>
          </p:cNvPr>
          <p:cNvPicPr>
            <a:picLocks noChangeAspect="1"/>
          </p:cNvPicPr>
          <p:nvPr userDrawn="1"/>
        </p:nvPicPr>
        <p:blipFill>
          <a:blip r:embed="rId8"/>
          <a:stretch>
            <a:fillRect/>
          </a:stretch>
        </p:blipFill>
        <p:spPr>
          <a:xfrm>
            <a:off x="10082748" y="6733532"/>
            <a:ext cx="1999661" cy="24386"/>
          </a:xfrm>
          <a:prstGeom prst="rect">
            <a:avLst/>
          </a:prstGeom>
        </p:spPr>
      </p:pic>
    </p:spTree>
    <p:extLst>
      <p:ext uri="{BB962C8B-B14F-4D97-AF65-F5344CB8AC3E}">
        <p14:creationId xmlns:p14="http://schemas.microsoft.com/office/powerpoint/2010/main" val="363867398"/>
      </p:ext>
    </p:extLst>
  </p:cSld>
  <p:clrMap bg1="lt1" tx1="dk1" bg2="lt2" tx2="dk2" accent1="accent1" accent2="accent2" accent3="accent3" accent4="accent4" accent5="accent5" accent6="accent6" hlink="hlink" folHlink="folHlink"/>
  <p:sldLayoutIdLst>
    <p:sldLayoutId id="214748366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693BCFFC-3D8D-3EA1-4DFE-38EBF66076E5}"/>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backgroundRemoval t="8197" b="83197" l="10384" r="98307">
                        <a14:foregroundMark x1="16027" y1="16803" x2="17043" y2="55055"/>
                        <a14:foregroundMark x1="31941" y1="78142" x2="40858" y2="78825"/>
                        <a14:foregroundMark x1="30135" y1="75683" x2="35553" y2="75546"/>
                        <a14:foregroundMark x1="35553" y1="75546" x2="58126" y2="77322"/>
                        <a14:foregroundMark x1="41986" y1="79098" x2="62415" y2="80328"/>
                        <a14:foregroundMark x1="37133" y1="79645" x2="59142" y2="81967"/>
                        <a14:foregroundMark x1="49549" y1="82514" x2="61738" y2="83197"/>
                        <a14:foregroundMark x1="78442" y1="81694" x2="92325" y2="78689"/>
                        <a14:foregroundMark x1="37359" y1="31148" x2="45260" y2="35246"/>
                        <a14:foregroundMark x1="52144" y1="38251" x2="60497" y2="39617"/>
                        <a14:foregroundMark x1="50564" y1="37158" x2="56772" y2="36475"/>
                        <a14:foregroundMark x1="61625" y1="38798" x2="66140" y2="39208"/>
                        <a14:foregroundMark x1="66140" y1="39208" x2="69977" y2="40847"/>
                        <a14:foregroundMark x1="72460" y1="44536" x2="76072" y2="47814"/>
                        <a14:foregroundMark x1="20880" y1="18306" x2="27201" y2="20355"/>
                        <a14:foregroundMark x1="16704" y1="15710" x2="16704" y2="15710"/>
                        <a14:foregroundMark x1="17494" y1="15164" x2="17494" y2="15164"/>
                        <a14:foregroundMark x1="17607" y1="14617" x2="17607" y2="14617"/>
                        <a14:foregroundMark x1="17269" y1="14617" x2="17269" y2="14617"/>
                        <a14:foregroundMark x1="56998" y1="36885" x2="62641" y2="36202"/>
                        <a14:foregroundMark x1="63205" y1="37978" x2="67607" y2="39344"/>
                        <a14:foregroundMark x1="63093" y1="36475" x2="73025" y2="39344"/>
                        <a14:foregroundMark x1="35214" y1="23634" x2="53047" y2="29372"/>
                        <a14:foregroundMark x1="61061" y1="27459" x2="73928" y2="36475"/>
                        <a14:foregroundMark x1="74379" y1="38525" x2="83183" y2="42077"/>
                        <a14:foregroundMark x1="85892" y1="42213" x2="95034" y2="44399"/>
                        <a14:foregroundMark x1="86682" y1="52732" x2="94357" y2="54918"/>
                        <a14:foregroundMark x1="95260" y1="53825" x2="98307" y2="66803"/>
                        <a14:foregroundMark x1="11287" y1="30055" x2="12980" y2="44262"/>
                        <a14:foregroundMark x1="11625" y1="47131" x2="12641" y2="68306"/>
                        <a14:foregroundMark x1="12641" y1="68306" x2="10384" y2="76503"/>
                        <a14:foregroundMark x1="10384" y1="76503" x2="11964" y2="83197"/>
                        <a14:foregroundMark x1="11964" y1="83197" x2="11964" y2="83197"/>
                        <a14:foregroundMark x1="33521" y1="16667" x2="58465" y2="18443"/>
                        <a14:foregroundMark x1="62641" y1="22131" x2="77088" y2="21858"/>
                        <a14:foregroundMark x1="77088" y1="21858" x2="89955" y2="22814"/>
                        <a14:foregroundMark x1="33296" y1="17760" x2="22573" y2="15984"/>
                        <a14:backgroundMark x1="44921" y1="14071" x2="47933" y2="15680"/>
                      </a14:backgroundRemoval>
                    </a14:imgEffect>
                    <a14:imgEffect>
                      <a14:sharpenSoften amount="-20000"/>
                    </a14:imgEffect>
                  </a14:imgLayer>
                </a14:imgProps>
              </a:ext>
              <a:ext uri="{28A0092B-C50C-407E-A947-70E740481C1C}">
                <a14:useLocalDpi xmlns:a14="http://schemas.microsoft.com/office/drawing/2010/main" val="0"/>
              </a:ext>
            </a:extLst>
          </a:blip>
          <a:srcRect l="4389" t="12278" b="15714"/>
          <a:stretch/>
        </p:blipFill>
        <p:spPr>
          <a:xfrm>
            <a:off x="1057619" y="-360787"/>
            <a:ext cx="11134381" cy="6928026"/>
          </a:xfrm>
          <a:prstGeom prst="rect">
            <a:avLst/>
          </a:prstGeom>
          <a:effectLst>
            <a:outerShdw blurRad="50800" dist="50800" dir="5400000" algn="ctr" rotWithShape="0">
              <a:srgbClr val="000000">
                <a:alpha val="0"/>
              </a:srgbClr>
            </a:outerShdw>
            <a:softEdge rad="1270000"/>
          </a:effectLst>
        </p:spPr>
      </p:pic>
      <p:sp>
        <p:nvSpPr>
          <p:cNvPr id="32" name="矩形 31">
            <a:extLst>
              <a:ext uri="{FF2B5EF4-FFF2-40B4-BE49-F238E27FC236}">
                <a16:creationId xmlns:a16="http://schemas.microsoft.com/office/drawing/2014/main" id="{4A98F640-5D4A-F8F5-2B5A-30B819CE6A30}"/>
              </a:ext>
            </a:extLst>
          </p:cNvPr>
          <p:cNvSpPr/>
          <p:nvPr userDrawn="1"/>
        </p:nvSpPr>
        <p:spPr>
          <a:xfrm>
            <a:off x="177897" y="23438"/>
            <a:ext cx="12014103" cy="6303963"/>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noFill/>
              </a:ln>
            </a:endParaRPr>
          </a:p>
        </p:txBody>
      </p:sp>
      <p:sp>
        <p:nvSpPr>
          <p:cNvPr id="8" name="任意多边形: 形状 7">
            <a:extLst>
              <a:ext uri="{FF2B5EF4-FFF2-40B4-BE49-F238E27FC236}">
                <a16:creationId xmlns:a16="http://schemas.microsoft.com/office/drawing/2014/main" id="{D7B7A189-12E6-26EC-AC0F-CEC4B62DDE38}"/>
              </a:ext>
            </a:extLst>
          </p:cNvPr>
          <p:cNvSpPr/>
          <p:nvPr userDrawn="1"/>
        </p:nvSpPr>
        <p:spPr>
          <a:xfrm>
            <a:off x="956" y="0"/>
            <a:ext cx="6944605" cy="6915150"/>
          </a:xfrm>
          <a:custGeom>
            <a:avLst/>
            <a:gdLst>
              <a:gd name="connsiteX0" fmla="*/ 0 w 6352628"/>
              <a:gd name="connsiteY0" fmla="*/ 0 h 6858000"/>
              <a:gd name="connsiteX1" fmla="*/ 1988395 w 6352628"/>
              <a:gd name="connsiteY1" fmla="*/ 0 h 6858000"/>
              <a:gd name="connsiteX2" fmla="*/ 6352628 w 6352628"/>
              <a:gd name="connsiteY2" fmla="*/ 6858000 h 6858000"/>
              <a:gd name="connsiteX3" fmla="*/ 0 w 635262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352628" h="6858000">
                <a:moveTo>
                  <a:pt x="0" y="0"/>
                </a:moveTo>
                <a:lnTo>
                  <a:pt x="1988395" y="0"/>
                </a:lnTo>
                <a:lnTo>
                  <a:pt x="6352628" y="6858000"/>
                </a:lnTo>
                <a:lnTo>
                  <a:pt x="0" y="6858000"/>
                </a:lnTo>
                <a:close/>
              </a:path>
            </a:pathLst>
          </a:custGeom>
          <a:solidFill>
            <a:srgbClr val="008AD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prstClr val="white"/>
              </a:solidFill>
              <a:latin typeface="宋体" panose="02010600030101010101" pitchFamily="2" charset="-122"/>
              <a:ea typeface="宋体" panose="02010600030101010101" pitchFamily="2" charset="-122"/>
            </a:endParaRPr>
          </a:p>
        </p:txBody>
      </p:sp>
      <p:sp>
        <p:nvSpPr>
          <p:cNvPr id="40" name="任意多边形: 形状 39">
            <a:extLst>
              <a:ext uri="{FF2B5EF4-FFF2-40B4-BE49-F238E27FC236}">
                <a16:creationId xmlns:a16="http://schemas.microsoft.com/office/drawing/2014/main" id="{D9083B89-D5BB-196B-BD18-D4415700FA53}"/>
              </a:ext>
            </a:extLst>
          </p:cNvPr>
          <p:cNvSpPr/>
          <p:nvPr userDrawn="1"/>
        </p:nvSpPr>
        <p:spPr>
          <a:xfrm>
            <a:off x="814374" y="-1331"/>
            <a:ext cx="6944605" cy="6915150"/>
          </a:xfrm>
          <a:custGeom>
            <a:avLst/>
            <a:gdLst>
              <a:gd name="connsiteX0" fmla="*/ 0 w 6352628"/>
              <a:gd name="connsiteY0" fmla="*/ 0 h 6858000"/>
              <a:gd name="connsiteX1" fmla="*/ 1988395 w 6352628"/>
              <a:gd name="connsiteY1" fmla="*/ 0 h 6858000"/>
              <a:gd name="connsiteX2" fmla="*/ 6352628 w 6352628"/>
              <a:gd name="connsiteY2" fmla="*/ 6858000 h 6858000"/>
              <a:gd name="connsiteX3" fmla="*/ 0 w 635262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352628" h="6858000">
                <a:moveTo>
                  <a:pt x="0" y="0"/>
                </a:moveTo>
                <a:lnTo>
                  <a:pt x="1988395" y="0"/>
                </a:lnTo>
                <a:lnTo>
                  <a:pt x="6352628" y="6858000"/>
                </a:lnTo>
                <a:lnTo>
                  <a:pt x="0" y="6858000"/>
                </a:lnTo>
                <a:close/>
              </a:path>
            </a:pathLst>
          </a:custGeom>
          <a:solidFill>
            <a:srgbClr val="008AD5">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prstClr val="white"/>
              </a:solidFill>
              <a:latin typeface="宋体" panose="02010600030101010101" pitchFamily="2" charset="-122"/>
              <a:ea typeface="宋体" panose="02010600030101010101" pitchFamily="2" charset="-122"/>
            </a:endParaRPr>
          </a:p>
        </p:txBody>
      </p:sp>
      <p:grpSp>
        <p:nvGrpSpPr>
          <p:cNvPr id="22" name="组合 21">
            <a:extLst>
              <a:ext uri="{FF2B5EF4-FFF2-40B4-BE49-F238E27FC236}">
                <a16:creationId xmlns:a16="http://schemas.microsoft.com/office/drawing/2014/main" id="{7948A155-2714-A71A-D32E-81AA94E2138F}"/>
              </a:ext>
            </a:extLst>
          </p:cNvPr>
          <p:cNvGrpSpPr/>
          <p:nvPr userDrawn="1"/>
        </p:nvGrpSpPr>
        <p:grpSpPr bwMode="auto">
          <a:xfrm>
            <a:off x="4076700" y="4454525"/>
            <a:ext cx="7559675" cy="523220"/>
            <a:chOff x="2834219" y="1068620"/>
            <a:chExt cx="7559531" cy="523118"/>
          </a:xfrm>
        </p:grpSpPr>
        <p:sp>
          <p:nvSpPr>
            <p:cNvPr id="26" name="文本框 11">
              <a:extLst>
                <a:ext uri="{FF2B5EF4-FFF2-40B4-BE49-F238E27FC236}">
                  <a16:creationId xmlns:a16="http://schemas.microsoft.com/office/drawing/2014/main" id="{4602CA3C-3EF3-E886-38B9-CD109B41822B}"/>
                </a:ext>
              </a:extLst>
            </p:cNvPr>
            <p:cNvSpPr txBox="1"/>
            <p:nvPr/>
          </p:nvSpPr>
          <p:spPr bwMode="auto">
            <a:xfrm>
              <a:off x="2834219" y="1082906"/>
              <a:ext cx="7559531" cy="399972"/>
            </a:xfrm>
            <a:prstGeom prst="rect">
              <a:avLst/>
            </a:prstGeom>
            <a:noFill/>
          </p:spPr>
          <p:txBody>
            <a:bodyPr>
              <a:spAutoFit/>
              <a:scene3d>
                <a:camera prst="orthographicFront"/>
                <a:lightRig rig="soft" dir="t"/>
              </a:scene3d>
              <a:sp3d prstMaterial="softEdge">
                <a:bevelT w="63500" h="12700"/>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endParaRPr lang="en-US" altLang="zh-CN" sz="2000" b="1" dirty="0">
                <a:ln w="0">
                  <a:noFill/>
                </a:ln>
                <a:solidFill>
                  <a:prstClr val="black">
                    <a:lumMod val="75000"/>
                    <a:lumOff val="25000"/>
                  </a:prstClr>
                </a:solidFill>
              </a:endParaRPr>
            </a:p>
          </p:txBody>
        </p:sp>
        <p:sp>
          <p:nvSpPr>
            <p:cNvPr id="24" name="矩形 23">
              <a:hlinkClick r:id="" action="ppaction://noaction"/>
              <a:extLst>
                <a:ext uri="{FF2B5EF4-FFF2-40B4-BE49-F238E27FC236}">
                  <a16:creationId xmlns:a16="http://schemas.microsoft.com/office/drawing/2014/main" id="{8A36B13E-AA09-8957-97F5-19EA2FC50666}"/>
                </a:ext>
              </a:extLst>
            </p:cNvPr>
            <p:cNvSpPr/>
            <p:nvPr/>
          </p:nvSpPr>
          <p:spPr>
            <a:xfrm>
              <a:off x="2940580" y="1068620"/>
              <a:ext cx="7346810" cy="523118"/>
            </a:xfrm>
            <a:prstGeom prst="rect">
              <a:avLst/>
            </a:prstGeom>
          </p:spPr>
          <p:txBody>
            <a:bodyPr>
              <a:spAutoFit/>
            </a:bodyPr>
            <a:lstStyle/>
            <a:p>
              <a:pPr algn="just" fontAlgn="auto">
                <a:spcBef>
                  <a:spcPts val="0"/>
                </a:spcBef>
                <a:spcAft>
                  <a:spcPts val="0"/>
                </a:spcAft>
                <a:defRPr/>
              </a:pPr>
              <a:endParaRPr lang="zh-CN" altLang="en-US" sz="2800" b="1" dirty="0">
                <a:ln w="0">
                  <a:noFill/>
                </a:ln>
                <a:solidFill>
                  <a:prstClr val="black">
                    <a:lumMod val="75000"/>
                    <a:lumOff val="25000"/>
                  </a:prstClr>
                </a:solidFill>
                <a:latin typeface="微软雅黑" panose="020B0503020204020204" pitchFamily="34" charset="-122"/>
              </a:endParaRPr>
            </a:p>
          </p:txBody>
        </p:sp>
      </p:grpSp>
      <p:pic>
        <p:nvPicPr>
          <p:cNvPr id="35" name="图片 34">
            <a:extLst>
              <a:ext uri="{FF2B5EF4-FFF2-40B4-BE49-F238E27FC236}">
                <a16:creationId xmlns:a16="http://schemas.microsoft.com/office/drawing/2014/main" id="{EA9C93E9-DAFA-2637-BF9D-62D2E24C4257}"/>
              </a:ext>
            </a:extLst>
          </p:cNvPr>
          <p:cNvPicPr>
            <a:picLocks noChangeAspect="1"/>
          </p:cNvPicPr>
          <p:nvPr userDrawn="1"/>
        </p:nvPicPr>
        <p:blipFill>
          <a:blip r:embed="rId5">
            <a:biLevel thresh="25000"/>
          </a:blip>
          <a:stretch>
            <a:fillRect/>
          </a:stretch>
        </p:blipFill>
        <p:spPr>
          <a:xfrm>
            <a:off x="104666" y="110683"/>
            <a:ext cx="2942896" cy="598150"/>
          </a:xfrm>
          <a:prstGeom prst="rect">
            <a:avLst/>
          </a:prstGeom>
        </p:spPr>
      </p:pic>
      <p:sp>
        <p:nvSpPr>
          <p:cNvPr id="28" name="文本框 27">
            <a:extLst>
              <a:ext uri="{FF2B5EF4-FFF2-40B4-BE49-F238E27FC236}">
                <a16:creationId xmlns:a16="http://schemas.microsoft.com/office/drawing/2014/main" id="{BF4F7319-737A-DC0F-CB61-E09DDD03CA77}"/>
              </a:ext>
            </a:extLst>
          </p:cNvPr>
          <p:cNvSpPr txBox="1">
            <a:spLocks noChangeArrowheads="1"/>
          </p:cNvSpPr>
          <p:nvPr userDrawn="1"/>
        </p:nvSpPr>
        <p:spPr bwMode="auto">
          <a:xfrm>
            <a:off x="427038" y="4024313"/>
            <a:ext cx="238561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zh-CN" altLang="en-US" sz="6600" b="1" dirty="0">
                <a:solidFill>
                  <a:srgbClr val="FFFF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目 录</a:t>
            </a:r>
          </a:p>
        </p:txBody>
      </p:sp>
      <p:sp>
        <p:nvSpPr>
          <p:cNvPr id="29" name="文本框 28">
            <a:extLst>
              <a:ext uri="{FF2B5EF4-FFF2-40B4-BE49-F238E27FC236}">
                <a16:creationId xmlns:a16="http://schemas.microsoft.com/office/drawing/2014/main" id="{4A3346CA-701E-FC2A-7061-AB41921DDB3E}"/>
              </a:ext>
            </a:extLst>
          </p:cNvPr>
          <p:cNvSpPr txBox="1">
            <a:spLocks noChangeArrowheads="1"/>
          </p:cNvSpPr>
          <p:nvPr userDrawn="1"/>
        </p:nvSpPr>
        <p:spPr bwMode="auto">
          <a:xfrm>
            <a:off x="512763" y="5188656"/>
            <a:ext cx="293846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dist" eaLnBrk="1" hangingPunct="1">
              <a:lnSpc>
                <a:spcPct val="100000"/>
              </a:lnSpc>
              <a:spcBef>
                <a:spcPct val="0"/>
              </a:spcBef>
              <a:buFontTx/>
              <a:buNone/>
            </a:pPr>
            <a:r>
              <a:rPr lang="en-US" altLang="zh-CN" sz="4400" b="1" dirty="0">
                <a:solidFill>
                  <a:srgbClr val="FFFF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contents</a:t>
            </a:r>
            <a:endParaRPr lang="zh-CN" altLang="en-US" sz="4400" b="1" dirty="0">
              <a:solidFill>
                <a:srgbClr val="FFFF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grpSp>
        <p:nvGrpSpPr>
          <p:cNvPr id="9" name="组合 8">
            <a:extLst>
              <a:ext uri="{FF2B5EF4-FFF2-40B4-BE49-F238E27FC236}">
                <a16:creationId xmlns:a16="http://schemas.microsoft.com/office/drawing/2014/main" id="{8A2BB863-834E-3383-78A9-2E8D2F752625}"/>
              </a:ext>
            </a:extLst>
          </p:cNvPr>
          <p:cNvGrpSpPr/>
          <p:nvPr userDrawn="1"/>
        </p:nvGrpSpPr>
        <p:grpSpPr>
          <a:xfrm>
            <a:off x="10022364" y="6418692"/>
            <a:ext cx="2038246" cy="280185"/>
            <a:chOff x="10050672" y="289545"/>
            <a:chExt cx="2038246" cy="280185"/>
          </a:xfrm>
        </p:grpSpPr>
        <p:pic>
          <p:nvPicPr>
            <p:cNvPr id="10" name="图片 9">
              <a:extLst>
                <a:ext uri="{FF2B5EF4-FFF2-40B4-BE49-F238E27FC236}">
                  <a16:creationId xmlns:a16="http://schemas.microsoft.com/office/drawing/2014/main" id="{CE2D1FF7-CA04-4D8E-8757-A2BFDD5FB621}"/>
                </a:ext>
              </a:extLst>
            </p:cNvPr>
            <p:cNvPicPr>
              <a:picLocks noChangeAspect="1"/>
            </p:cNvPicPr>
            <p:nvPr userDrawn="1"/>
          </p:nvPicPr>
          <p:blipFill rotWithShape="1">
            <a:blip r:embed="rId6" cstate="hqprint">
              <a:clrChange>
                <a:clrFrom>
                  <a:srgbClr val="FFFFFF"/>
                </a:clrFrom>
                <a:clrTo>
                  <a:srgbClr val="FFFFFF">
                    <a:alpha val="0"/>
                  </a:srgbClr>
                </a:clrTo>
              </a:clrChange>
              <a:biLevel thresh="75000"/>
              <a:extLst>
                <a:ext uri="{28A0092B-C50C-407E-A947-70E740481C1C}">
                  <a14:useLocalDpi xmlns:a14="http://schemas.microsoft.com/office/drawing/2010/main" val="0"/>
                </a:ext>
              </a:extLst>
            </a:blip>
            <a:srcRect t="11856" b="52778"/>
            <a:stretch/>
          </p:blipFill>
          <p:spPr>
            <a:xfrm>
              <a:off x="10050672" y="289545"/>
              <a:ext cx="1038754" cy="247452"/>
            </a:xfrm>
            <a:prstGeom prst="rect">
              <a:avLst/>
            </a:prstGeom>
            <a:effectLst>
              <a:softEdge rad="12700"/>
            </a:effectLst>
          </p:spPr>
        </p:pic>
        <p:pic>
          <p:nvPicPr>
            <p:cNvPr id="11" name="图片 10">
              <a:extLst>
                <a:ext uri="{FF2B5EF4-FFF2-40B4-BE49-F238E27FC236}">
                  <a16:creationId xmlns:a16="http://schemas.microsoft.com/office/drawing/2014/main" id="{A8FAE9AD-3316-FA29-7420-3F8CFCFB354B}"/>
                </a:ext>
              </a:extLst>
            </p:cNvPr>
            <p:cNvPicPr>
              <a:picLocks noChangeAspect="1"/>
            </p:cNvPicPr>
            <p:nvPr userDrawn="1"/>
          </p:nvPicPr>
          <p:blipFill rotWithShape="1">
            <a:blip r:embed="rId7" cstate="hqprint">
              <a:clrChange>
                <a:clrFrom>
                  <a:srgbClr val="FFFFFF"/>
                </a:clrFrom>
                <a:clrTo>
                  <a:srgbClr val="FFFFFF">
                    <a:alpha val="0"/>
                  </a:srgbClr>
                </a:clrTo>
              </a:clrChange>
              <a:biLevel thresh="75000"/>
              <a:extLst>
                <a:ext uri="{28A0092B-C50C-407E-A947-70E740481C1C}">
                  <a14:useLocalDpi xmlns:a14="http://schemas.microsoft.com/office/drawing/2010/main" val="0"/>
                </a:ext>
              </a:extLst>
            </a:blip>
            <a:srcRect t="59443" b="2579"/>
            <a:stretch/>
          </p:blipFill>
          <p:spPr>
            <a:xfrm>
              <a:off x="11050164" y="303996"/>
              <a:ext cx="1038754" cy="265734"/>
            </a:xfrm>
            <a:prstGeom prst="rect">
              <a:avLst/>
            </a:prstGeom>
            <a:effectLst>
              <a:softEdge rad="12700"/>
            </a:effectLst>
          </p:spPr>
        </p:pic>
      </p:grpSp>
      <p:pic>
        <p:nvPicPr>
          <p:cNvPr id="12" name="图片 11">
            <a:extLst>
              <a:ext uri="{FF2B5EF4-FFF2-40B4-BE49-F238E27FC236}">
                <a16:creationId xmlns:a16="http://schemas.microsoft.com/office/drawing/2014/main" id="{813D60AA-9943-81C3-D159-EE554C01C3D6}"/>
              </a:ext>
            </a:extLst>
          </p:cNvPr>
          <p:cNvPicPr>
            <a:picLocks noChangeAspect="1"/>
          </p:cNvPicPr>
          <p:nvPr userDrawn="1"/>
        </p:nvPicPr>
        <p:blipFill>
          <a:blip r:embed="rId8"/>
          <a:stretch>
            <a:fillRect/>
          </a:stretch>
        </p:blipFill>
        <p:spPr>
          <a:xfrm>
            <a:off x="10039664" y="6757435"/>
            <a:ext cx="1999661" cy="24386"/>
          </a:xfrm>
          <a:prstGeom prst="rect">
            <a:avLst/>
          </a:prstGeom>
        </p:spPr>
      </p:pic>
    </p:spTree>
    <p:extLst>
      <p:ext uri="{BB962C8B-B14F-4D97-AF65-F5344CB8AC3E}">
        <p14:creationId xmlns:p14="http://schemas.microsoft.com/office/powerpoint/2010/main" val="3175618027"/>
      </p:ext>
    </p:extLst>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911BA440-6974-3F76-B11F-A0B86AA7EF2B}"/>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backgroundRemoval t="8197" b="83197" l="10384" r="98307">
                        <a14:foregroundMark x1="16027" y1="16803" x2="17043" y2="55055"/>
                        <a14:foregroundMark x1="31941" y1="78142" x2="40858" y2="78825"/>
                        <a14:foregroundMark x1="30135" y1="75683" x2="35553" y2="75546"/>
                        <a14:foregroundMark x1="35553" y1="75546" x2="58126" y2="77322"/>
                        <a14:foregroundMark x1="41986" y1="79098" x2="62415" y2="80328"/>
                        <a14:foregroundMark x1="37133" y1="79645" x2="59142" y2="81967"/>
                        <a14:foregroundMark x1="49549" y1="82514" x2="61738" y2="83197"/>
                        <a14:foregroundMark x1="78442" y1="81694" x2="92325" y2="78689"/>
                        <a14:foregroundMark x1="37359" y1="31148" x2="45260" y2="35246"/>
                        <a14:foregroundMark x1="52144" y1="38251" x2="60497" y2="39617"/>
                        <a14:foregroundMark x1="50564" y1="37158" x2="56772" y2="36475"/>
                        <a14:foregroundMark x1="61625" y1="38798" x2="66140" y2="39208"/>
                        <a14:foregroundMark x1="66140" y1="39208" x2="69977" y2="40847"/>
                        <a14:foregroundMark x1="72460" y1="44536" x2="76072" y2="47814"/>
                        <a14:foregroundMark x1="20880" y1="18306" x2="27201" y2="20355"/>
                        <a14:foregroundMark x1="16704" y1="15710" x2="16704" y2="15710"/>
                        <a14:foregroundMark x1="17494" y1="15164" x2="17494" y2="15164"/>
                        <a14:foregroundMark x1="17607" y1="14617" x2="17607" y2="14617"/>
                        <a14:foregroundMark x1="17269" y1="14617" x2="17269" y2="14617"/>
                        <a14:foregroundMark x1="56998" y1="36885" x2="62641" y2="36202"/>
                        <a14:foregroundMark x1="63205" y1="37978" x2="67607" y2="39344"/>
                        <a14:foregroundMark x1="63093" y1="36475" x2="73025" y2="39344"/>
                        <a14:foregroundMark x1="35214" y1="23634" x2="53047" y2="29372"/>
                        <a14:foregroundMark x1="61061" y1="27459" x2="73928" y2="36475"/>
                        <a14:foregroundMark x1="74379" y1="38525" x2="83183" y2="42077"/>
                        <a14:foregroundMark x1="85892" y1="42213" x2="95034" y2="44399"/>
                        <a14:foregroundMark x1="86682" y1="52732" x2="94357" y2="54918"/>
                        <a14:foregroundMark x1="95260" y1="53825" x2="98307" y2="66803"/>
                        <a14:foregroundMark x1="11287" y1="30055" x2="12980" y2="44262"/>
                        <a14:foregroundMark x1="11625" y1="47131" x2="12641" y2="68306"/>
                        <a14:foregroundMark x1="12641" y1="68306" x2="10384" y2="76503"/>
                        <a14:foregroundMark x1="10384" y1="76503" x2="11964" y2="83197"/>
                        <a14:foregroundMark x1="11964" y1="83197" x2="11964" y2="83197"/>
                        <a14:foregroundMark x1="33521" y1="16667" x2="58465" y2="18443"/>
                        <a14:foregroundMark x1="62641" y1="22131" x2="77088" y2="21858"/>
                        <a14:foregroundMark x1="77088" y1="21858" x2="89955" y2="22814"/>
                        <a14:foregroundMark x1="33296" y1="17760" x2="22573" y2="15984"/>
                        <a14:backgroundMark x1="44921" y1="14071" x2="47933" y2="15680"/>
                      </a14:backgroundRemoval>
                    </a14:imgEffect>
                    <a14:imgEffect>
                      <a14:sharpenSoften amount="-20000"/>
                    </a14:imgEffect>
                  </a14:imgLayer>
                </a14:imgProps>
              </a:ext>
              <a:ext uri="{28A0092B-C50C-407E-A947-70E740481C1C}">
                <a14:useLocalDpi xmlns:a14="http://schemas.microsoft.com/office/drawing/2010/main" val="0"/>
              </a:ext>
            </a:extLst>
          </a:blip>
          <a:srcRect l="4389" t="12278" b="15714"/>
          <a:stretch/>
        </p:blipFill>
        <p:spPr>
          <a:xfrm>
            <a:off x="1057619" y="-360787"/>
            <a:ext cx="11134381" cy="6928026"/>
          </a:xfrm>
          <a:prstGeom prst="rect">
            <a:avLst/>
          </a:prstGeom>
          <a:effectLst>
            <a:outerShdw blurRad="50800" dist="50800" dir="5400000" algn="ctr" rotWithShape="0">
              <a:srgbClr val="000000">
                <a:alpha val="0"/>
              </a:srgbClr>
            </a:outerShdw>
            <a:softEdge rad="1270000"/>
          </a:effectLst>
        </p:spPr>
      </p:pic>
      <p:sp>
        <p:nvSpPr>
          <p:cNvPr id="14" name="矩形 13">
            <a:extLst>
              <a:ext uri="{FF2B5EF4-FFF2-40B4-BE49-F238E27FC236}">
                <a16:creationId xmlns:a16="http://schemas.microsoft.com/office/drawing/2014/main" id="{6C206E9A-9526-843C-C8B1-00F62263E445}"/>
              </a:ext>
            </a:extLst>
          </p:cNvPr>
          <p:cNvSpPr/>
          <p:nvPr userDrawn="1"/>
        </p:nvSpPr>
        <p:spPr>
          <a:xfrm>
            <a:off x="1" y="0"/>
            <a:ext cx="12192000" cy="6303963"/>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noFill/>
              </a:ln>
            </a:endParaRPr>
          </a:p>
        </p:txBody>
      </p:sp>
      <p:sp>
        <p:nvSpPr>
          <p:cNvPr id="11" name="矩形 10">
            <a:extLst>
              <a:ext uri="{FF2B5EF4-FFF2-40B4-BE49-F238E27FC236}">
                <a16:creationId xmlns:a16="http://schemas.microsoft.com/office/drawing/2014/main" id="{F7562AC9-06B1-0BC1-E28F-076BA243F4E4}"/>
              </a:ext>
            </a:extLst>
          </p:cNvPr>
          <p:cNvSpPr/>
          <p:nvPr userDrawn="1"/>
        </p:nvSpPr>
        <p:spPr>
          <a:xfrm>
            <a:off x="678455" y="-4581"/>
            <a:ext cx="3218324" cy="6862581"/>
          </a:xfrm>
          <a:prstGeom prst="rect">
            <a:avLst/>
          </a:prstGeom>
          <a:solidFill>
            <a:srgbClr val="008AD5">
              <a:alpha val="53000"/>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solidFill>
                <a:srgbClr val="6C362A"/>
              </a:solidFill>
            </a:endParaRPr>
          </a:p>
        </p:txBody>
      </p:sp>
      <p:sp>
        <p:nvSpPr>
          <p:cNvPr id="10" name="矩形 9">
            <a:extLst>
              <a:ext uri="{FF2B5EF4-FFF2-40B4-BE49-F238E27FC236}">
                <a16:creationId xmlns:a16="http://schemas.microsoft.com/office/drawing/2014/main" id="{2D637865-6982-5C47-85E2-428F8A551F8E}"/>
              </a:ext>
            </a:extLst>
          </p:cNvPr>
          <p:cNvSpPr/>
          <p:nvPr userDrawn="1"/>
        </p:nvSpPr>
        <p:spPr>
          <a:xfrm>
            <a:off x="-11018" y="0"/>
            <a:ext cx="3470313" cy="6862581"/>
          </a:xfrm>
          <a:prstGeom prst="rect">
            <a:avLst/>
          </a:prstGeom>
          <a:solidFill>
            <a:srgbClr val="008AD5"/>
          </a:solidFill>
          <a:ln>
            <a:solidFill>
              <a:srgbClr val="008AD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srgbClr val="6C362A"/>
              </a:solidFill>
            </a:endParaRPr>
          </a:p>
        </p:txBody>
      </p:sp>
      <p:pic>
        <p:nvPicPr>
          <p:cNvPr id="12" name="图片 11">
            <a:extLst>
              <a:ext uri="{FF2B5EF4-FFF2-40B4-BE49-F238E27FC236}">
                <a16:creationId xmlns:a16="http://schemas.microsoft.com/office/drawing/2014/main" id="{277A3D42-CD62-5E68-A29E-1EED93C2D920}"/>
              </a:ext>
            </a:extLst>
          </p:cNvPr>
          <p:cNvPicPr>
            <a:picLocks noChangeAspect="1"/>
          </p:cNvPicPr>
          <p:nvPr userDrawn="1"/>
        </p:nvPicPr>
        <p:blipFill>
          <a:blip r:embed="rId5">
            <a:biLevel thresh="25000"/>
          </a:blip>
          <a:stretch>
            <a:fillRect/>
          </a:stretch>
        </p:blipFill>
        <p:spPr>
          <a:xfrm>
            <a:off x="104666" y="110683"/>
            <a:ext cx="2942896" cy="598150"/>
          </a:xfrm>
          <a:prstGeom prst="rect">
            <a:avLst/>
          </a:prstGeom>
        </p:spPr>
      </p:pic>
      <p:grpSp>
        <p:nvGrpSpPr>
          <p:cNvPr id="8" name="组合 7">
            <a:extLst>
              <a:ext uri="{FF2B5EF4-FFF2-40B4-BE49-F238E27FC236}">
                <a16:creationId xmlns:a16="http://schemas.microsoft.com/office/drawing/2014/main" id="{881283F9-25DC-C0B7-D22F-C9C2B269F90D}"/>
              </a:ext>
            </a:extLst>
          </p:cNvPr>
          <p:cNvGrpSpPr/>
          <p:nvPr userDrawn="1"/>
        </p:nvGrpSpPr>
        <p:grpSpPr>
          <a:xfrm>
            <a:off x="9953352" y="6377859"/>
            <a:ext cx="2038246" cy="280185"/>
            <a:chOff x="10050672" y="289545"/>
            <a:chExt cx="2038246" cy="280185"/>
          </a:xfrm>
        </p:grpSpPr>
        <p:pic>
          <p:nvPicPr>
            <p:cNvPr id="9" name="图片 8">
              <a:extLst>
                <a:ext uri="{FF2B5EF4-FFF2-40B4-BE49-F238E27FC236}">
                  <a16:creationId xmlns:a16="http://schemas.microsoft.com/office/drawing/2014/main" id="{D6F249F5-502B-8614-0833-DF29CE0BD462}"/>
                </a:ext>
              </a:extLst>
            </p:cNvPr>
            <p:cNvPicPr>
              <a:picLocks noChangeAspect="1"/>
            </p:cNvPicPr>
            <p:nvPr userDrawn="1"/>
          </p:nvPicPr>
          <p:blipFill rotWithShape="1">
            <a:blip r:embed="rId6" cstate="hqprint">
              <a:clrChange>
                <a:clrFrom>
                  <a:srgbClr val="FFFFFF"/>
                </a:clrFrom>
                <a:clrTo>
                  <a:srgbClr val="FFFFFF">
                    <a:alpha val="0"/>
                  </a:srgbClr>
                </a:clrTo>
              </a:clrChange>
              <a:biLevel thresh="75000"/>
              <a:extLst>
                <a:ext uri="{28A0092B-C50C-407E-A947-70E740481C1C}">
                  <a14:useLocalDpi xmlns:a14="http://schemas.microsoft.com/office/drawing/2010/main" val="0"/>
                </a:ext>
              </a:extLst>
            </a:blip>
            <a:srcRect t="11856" b="52778"/>
            <a:stretch/>
          </p:blipFill>
          <p:spPr>
            <a:xfrm>
              <a:off x="10050672" y="289545"/>
              <a:ext cx="1038754" cy="247452"/>
            </a:xfrm>
            <a:prstGeom prst="rect">
              <a:avLst/>
            </a:prstGeom>
            <a:effectLst>
              <a:softEdge rad="12700"/>
            </a:effectLst>
          </p:spPr>
        </p:pic>
        <p:pic>
          <p:nvPicPr>
            <p:cNvPr id="18" name="图片 17">
              <a:extLst>
                <a:ext uri="{FF2B5EF4-FFF2-40B4-BE49-F238E27FC236}">
                  <a16:creationId xmlns:a16="http://schemas.microsoft.com/office/drawing/2014/main" id="{95E798E1-50C0-269A-EB75-AD7647DDAF3C}"/>
                </a:ext>
              </a:extLst>
            </p:cNvPr>
            <p:cNvPicPr>
              <a:picLocks noChangeAspect="1"/>
            </p:cNvPicPr>
            <p:nvPr userDrawn="1"/>
          </p:nvPicPr>
          <p:blipFill rotWithShape="1">
            <a:blip r:embed="rId7" cstate="hqprint">
              <a:clrChange>
                <a:clrFrom>
                  <a:srgbClr val="FFFFFF"/>
                </a:clrFrom>
                <a:clrTo>
                  <a:srgbClr val="FFFFFF">
                    <a:alpha val="0"/>
                  </a:srgbClr>
                </a:clrTo>
              </a:clrChange>
              <a:biLevel thresh="75000"/>
              <a:extLst>
                <a:ext uri="{28A0092B-C50C-407E-A947-70E740481C1C}">
                  <a14:useLocalDpi xmlns:a14="http://schemas.microsoft.com/office/drawing/2010/main" val="0"/>
                </a:ext>
              </a:extLst>
            </a:blip>
            <a:srcRect t="59443" b="2579"/>
            <a:stretch/>
          </p:blipFill>
          <p:spPr>
            <a:xfrm>
              <a:off x="11050164" y="303996"/>
              <a:ext cx="1038754" cy="265734"/>
            </a:xfrm>
            <a:prstGeom prst="rect">
              <a:avLst/>
            </a:prstGeom>
            <a:effectLst>
              <a:softEdge rad="12700"/>
            </a:effectLst>
          </p:spPr>
        </p:pic>
      </p:grpSp>
      <p:pic>
        <p:nvPicPr>
          <p:cNvPr id="19" name="图片 18">
            <a:extLst>
              <a:ext uri="{FF2B5EF4-FFF2-40B4-BE49-F238E27FC236}">
                <a16:creationId xmlns:a16="http://schemas.microsoft.com/office/drawing/2014/main" id="{AD58B505-2FB9-77A9-E668-958A428BD818}"/>
              </a:ext>
            </a:extLst>
          </p:cNvPr>
          <p:cNvPicPr>
            <a:picLocks noChangeAspect="1"/>
          </p:cNvPicPr>
          <p:nvPr userDrawn="1"/>
        </p:nvPicPr>
        <p:blipFill>
          <a:blip r:embed="rId8"/>
          <a:stretch>
            <a:fillRect/>
          </a:stretch>
        </p:blipFill>
        <p:spPr>
          <a:xfrm>
            <a:off x="9953013" y="6714295"/>
            <a:ext cx="1999661" cy="24386"/>
          </a:xfrm>
          <a:prstGeom prst="rect">
            <a:avLst/>
          </a:prstGeom>
        </p:spPr>
      </p:pic>
    </p:spTree>
    <p:extLst>
      <p:ext uri="{BB962C8B-B14F-4D97-AF65-F5344CB8AC3E}">
        <p14:creationId xmlns:p14="http://schemas.microsoft.com/office/powerpoint/2010/main" val="3423328421"/>
      </p:ext>
    </p:extLst>
  </p:cSld>
  <p:clrMap bg1="lt1" tx1="dk1" bg2="lt2" tx2="dk2" accent1="accent1" accent2="accent2" accent3="accent3" accent4="accent4" accent5="accent5" accent6="accent6" hlink="hlink" folHlink="folHlink"/>
  <p:sldLayoutIdLst>
    <p:sldLayoutId id="2147483658" r:id="rId1"/>
  </p:sldLayoutIdLst>
  <p:txStyles>
    <p:titleStyle>
      <a:lvl1pPr algn="l" defTabSz="914400" rtl="0" eaLnBrk="1" latinLnBrk="0" hangingPunct="1">
        <a:lnSpc>
          <a:spcPct val="90000"/>
        </a:lnSpc>
        <a:spcBef>
          <a:spcPct val="0"/>
        </a:spcBef>
        <a:buNone/>
        <a:defRPr sz="4400" b="1" kern="120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CB83B8BD-7286-3388-D916-AC39D5333A2A}"/>
              </a:ext>
            </a:extLst>
          </p:cNvPr>
          <p:cNvPicPr>
            <a:picLocks noChangeAspect="1"/>
          </p:cNvPicPr>
          <p:nvPr userDrawn="1"/>
        </p:nvPicPr>
        <p:blipFill rotWithShape="1">
          <a:blip r:embed="rId4">
            <a:extLst>
              <a:ext uri="{BEBA8EAE-BF5A-486C-A8C5-ECC9F3942E4B}">
                <a14:imgProps xmlns:a14="http://schemas.microsoft.com/office/drawing/2010/main">
                  <a14:imgLayer r:embed="rId5">
                    <a14:imgEffect>
                      <a14:backgroundRemoval t="8197" b="83197" l="10384" r="98307">
                        <a14:foregroundMark x1="16027" y1="16803" x2="17043" y2="55055"/>
                        <a14:foregroundMark x1="31941" y1="78142" x2="40858" y2="78825"/>
                        <a14:foregroundMark x1="30135" y1="75683" x2="35553" y2="75546"/>
                        <a14:foregroundMark x1="35553" y1="75546" x2="58126" y2="77322"/>
                        <a14:foregroundMark x1="41986" y1="79098" x2="62415" y2="80328"/>
                        <a14:foregroundMark x1="37133" y1="79645" x2="59142" y2="81967"/>
                        <a14:foregroundMark x1="49549" y1="82514" x2="61738" y2="83197"/>
                        <a14:foregroundMark x1="78442" y1="81694" x2="92325" y2="78689"/>
                        <a14:foregroundMark x1="37359" y1="31148" x2="45260" y2="35246"/>
                        <a14:foregroundMark x1="52144" y1="38251" x2="60497" y2="39617"/>
                        <a14:foregroundMark x1="50564" y1="37158" x2="56772" y2="36475"/>
                        <a14:foregroundMark x1="61625" y1="38798" x2="66140" y2="39208"/>
                        <a14:foregroundMark x1="66140" y1="39208" x2="69977" y2="40847"/>
                        <a14:foregroundMark x1="72460" y1="44536" x2="76072" y2="47814"/>
                        <a14:foregroundMark x1="20880" y1="18306" x2="27201" y2="20355"/>
                        <a14:foregroundMark x1="16704" y1="15710" x2="16704" y2="15710"/>
                        <a14:foregroundMark x1="17494" y1="15164" x2="17494" y2="15164"/>
                        <a14:foregroundMark x1="17607" y1="14617" x2="17607" y2="14617"/>
                        <a14:foregroundMark x1="17269" y1="14617" x2="17269" y2="14617"/>
                        <a14:foregroundMark x1="56998" y1="36885" x2="62641" y2="36202"/>
                        <a14:foregroundMark x1="63205" y1="37978" x2="67607" y2="39344"/>
                        <a14:foregroundMark x1="63093" y1="36475" x2="73025" y2="39344"/>
                        <a14:foregroundMark x1="35214" y1="23634" x2="53047" y2="29372"/>
                        <a14:foregroundMark x1="61061" y1="27459" x2="73928" y2="36475"/>
                        <a14:foregroundMark x1="74379" y1="38525" x2="83183" y2="42077"/>
                        <a14:foregroundMark x1="85892" y1="42213" x2="95034" y2="44399"/>
                        <a14:foregroundMark x1="86682" y1="52732" x2="94357" y2="54918"/>
                        <a14:foregroundMark x1="95260" y1="53825" x2="98307" y2="66803"/>
                        <a14:foregroundMark x1="11287" y1="30055" x2="12980" y2="44262"/>
                        <a14:foregroundMark x1="11625" y1="47131" x2="12641" y2="68306"/>
                        <a14:foregroundMark x1="12641" y1="68306" x2="10384" y2="76503"/>
                        <a14:foregroundMark x1="10384" y1="76503" x2="11964" y2="83197"/>
                        <a14:foregroundMark x1="11964" y1="83197" x2="11964" y2="83197"/>
                        <a14:foregroundMark x1="33521" y1="16667" x2="58465" y2="18443"/>
                        <a14:foregroundMark x1="62641" y1="22131" x2="77088" y2="21858"/>
                        <a14:foregroundMark x1="77088" y1="21858" x2="89955" y2="22814"/>
                        <a14:foregroundMark x1="33296" y1="17760" x2="22573" y2="15984"/>
                        <a14:backgroundMark x1="44921" y1="14071" x2="47933" y2="15680"/>
                      </a14:backgroundRemoval>
                    </a14:imgEffect>
                    <a14:imgEffect>
                      <a14:sharpenSoften amount="-20000"/>
                    </a14:imgEffect>
                  </a14:imgLayer>
                </a14:imgProps>
              </a:ext>
              <a:ext uri="{28A0092B-C50C-407E-A947-70E740481C1C}">
                <a14:useLocalDpi xmlns:a14="http://schemas.microsoft.com/office/drawing/2010/main" val="0"/>
              </a:ext>
            </a:extLst>
          </a:blip>
          <a:srcRect l="4389" b="15714"/>
          <a:stretch/>
        </p:blipFill>
        <p:spPr>
          <a:xfrm>
            <a:off x="1141836" y="-895267"/>
            <a:ext cx="10070881" cy="7334803"/>
          </a:xfrm>
          <a:prstGeom prst="rect">
            <a:avLst/>
          </a:prstGeom>
          <a:effectLst>
            <a:outerShdw blurRad="50800" dist="50800" dir="5400000" algn="ctr" rotWithShape="0">
              <a:srgbClr val="000000">
                <a:alpha val="0"/>
              </a:srgbClr>
            </a:outerShdw>
            <a:softEdge rad="1270000"/>
          </a:effectLst>
        </p:spPr>
      </p:pic>
      <p:sp>
        <p:nvSpPr>
          <p:cNvPr id="16" name="矩形 15">
            <a:extLst>
              <a:ext uri="{FF2B5EF4-FFF2-40B4-BE49-F238E27FC236}">
                <a16:creationId xmlns:a16="http://schemas.microsoft.com/office/drawing/2014/main" id="{1C3B1543-9C0B-9871-7CD7-7A329860712A}"/>
              </a:ext>
            </a:extLst>
          </p:cNvPr>
          <p:cNvSpPr/>
          <p:nvPr userDrawn="1"/>
        </p:nvSpPr>
        <p:spPr>
          <a:xfrm>
            <a:off x="177897" y="1105001"/>
            <a:ext cx="12014103" cy="5198962"/>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1" name="矩形 10">
            <a:extLst>
              <a:ext uri="{FF2B5EF4-FFF2-40B4-BE49-F238E27FC236}">
                <a16:creationId xmlns:a16="http://schemas.microsoft.com/office/drawing/2014/main" id="{912C3391-4243-1084-F334-F98472AE5AEE}"/>
              </a:ext>
            </a:extLst>
          </p:cNvPr>
          <p:cNvSpPr/>
          <p:nvPr userDrawn="1"/>
        </p:nvSpPr>
        <p:spPr>
          <a:xfrm>
            <a:off x="0" y="6270396"/>
            <a:ext cx="12192000" cy="536585"/>
          </a:xfrm>
          <a:prstGeom prst="rect">
            <a:avLst/>
          </a:prstGeom>
          <a:solidFill>
            <a:srgbClr val="008AD5">
              <a:alpha val="53000"/>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C362A"/>
              </a:solidFill>
              <a:effectLst/>
              <a:uLnTx/>
              <a:uFillTx/>
              <a:latin typeface="等线" panose="020F0502020204030204"/>
              <a:ea typeface="等线" panose="02010600030101010101" pitchFamily="2" charset="-122"/>
              <a:cs typeface="+mn-cs"/>
            </a:endParaRPr>
          </a:p>
        </p:txBody>
      </p:sp>
      <p:sp>
        <p:nvSpPr>
          <p:cNvPr id="10" name="矩形 9">
            <a:extLst>
              <a:ext uri="{FF2B5EF4-FFF2-40B4-BE49-F238E27FC236}">
                <a16:creationId xmlns:a16="http://schemas.microsoft.com/office/drawing/2014/main" id="{6B1F0FE7-D09F-BE73-1D62-31EF0CD51ADF}"/>
              </a:ext>
            </a:extLst>
          </p:cNvPr>
          <p:cNvSpPr/>
          <p:nvPr userDrawn="1"/>
        </p:nvSpPr>
        <p:spPr>
          <a:xfrm>
            <a:off x="-11017" y="6325996"/>
            <a:ext cx="12192000" cy="536585"/>
          </a:xfrm>
          <a:prstGeom prst="rect">
            <a:avLst/>
          </a:prstGeom>
          <a:solidFill>
            <a:srgbClr val="008AD5"/>
          </a:solidFill>
          <a:ln>
            <a:solidFill>
              <a:srgbClr val="008AD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C362A"/>
              </a:solidFill>
              <a:effectLst/>
              <a:uLnTx/>
              <a:uFillTx/>
              <a:latin typeface="等线" panose="020F0502020204030204"/>
              <a:ea typeface="等线" panose="02010600030101010101" pitchFamily="2" charset="-122"/>
              <a:cs typeface="+mn-cs"/>
            </a:endParaRPr>
          </a:p>
        </p:txBody>
      </p:sp>
      <p:pic>
        <p:nvPicPr>
          <p:cNvPr id="6" name="图片 5">
            <a:extLst>
              <a:ext uri="{FF2B5EF4-FFF2-40B4-BE49-F238E27FC236}">
                <a16:creationId xmlns:a16="http://schemas.microsoft.com/office/drawing/2014/main" id="{6FDA1A63-EB74-B05D-D231-2758395AB906}"/>
              </a:ext>
            </a:extLst>
          </p:cNvPr>
          <p:cNvPicPr>
            <a:picLocks noChangeAspect="1"/>
          </p:cNvPicPr>
          <p:nvPr userDrawn="1"/>
        </p:nvPicPr>
        <p:blipFill>
          <a:blip r:embed="rId6"/>
          <a:stretch>
            <a:fillRect/>
          </a:stretch>
        </p:blipFill>
        <p:spPr>
          <a:xfrm>
            <a:off x="104666" y="110683"/>
            <a:ext cx="2942896" cy="598150"/>
          </a:xfrm>
          <a:prstGeom prst="rect">
            <a:avLst/>
          </a:prstGeom>
        </p:spPr>
      </p:pic>
      <p:grpSp>
        <p:nvGrpSpPr>
          <p:cNvPr id="2" name="组合 1">
            <a:extLst>
              <a:ext uri="{FF2B5EF4-FFF2-40B4-BE49-F238E27FC236}">
                <a16:creationId xmlns:a16="http://schemas.microsoft.com/office/drawing/2014/main" id="{3CCF68D3-95EC-0A1E-2497-A1F52DDAB1C9}"/>
              </a:ext>
            </a:extLst>
          </p:cNvPr>
          <p:cNvGrpSpPr/>
          <p:nvPr userDrawn="1"/>
        </p:nvGrpSpPr>
        <p:grpSpPr>
          <a:xfrm>
            <a:off x="9953352" y="6472746"/>
            <a:ext cx="2038246" cy="280185"/>
            <a:chOff x="10050672" y="289545"/>
            <a:chExt cx="2038246" cy="280185"/>
          </a:xfrm>
        </p:grpSpPr>
        <p:pic>
          <p:nvPicPr>
            <p:cNvPr id="7" name="图片 6">
              <a:extLst>
                <a:ext uri="{FF2B5EF4-FFF2-40B4-BE49-F238E27FC236}">
                  <a16:creationId xmlns:a16="http://schemas.microsoft.com/office/drawing/2014/main" id="{3EA4EFC2-83AF-0BD7-C8AD-AFDB79D27B84}"/>
                </a:ext>
              </a:extLst>
            </p:cNvPr>
            <p:cNvPicPr>
              <a:picLocks noChangeAspect="1"/>
            </p:cNvPicPr>
            <p:nvPr userDrawn="1"/>
          </p:nvPicPr>
          <p:blipFill rotWithShape="1">
            <a:blip r:embed="rId7" cstate="hqprint">
              <a:clrChange>
                <a:clrFrom>
                  <a:srgbClr val="FFFFFF"/>
                </a:clrFrom>
                <a:clrTo>
                  <a:srgbClr val="FFFFFF">
                    <a:alpha val="0"/>
                  </a:srgbClr>
                </a:clrTo>
              </a:clrChange>
              <a:biLevel thresh="75000"/>
              <a:extLst>
                <a:ext uri="{28A0092B-C50C-407E-A947-70E740481C1C}">
                  <a14:useLocalDpi xmlns:a14="http://schemas.microsoft.com/office/drawing/2010/main" val="0"/>
                </a:ext>
              </a:extLst>
            </a:blip>
            <a:srcRect t="11856" b="52778"/>
            <a:stretch/>
          </p:blipFill>
          <p:spPr>
            <a:xfrm>
              <a:off x="10050672" y="289545"/>
              <a:ext cx="1038754" cy="247452"/>
            </a:xfrm>
            <a:prstGeom prst="rect">
              <a:avLst/>
            </a:prstGeom>
            <a:effectLst>
              <a:softEdge rad="12700"/>
            </a:effectLst>
          </p:spPr>
        </p:pic>
        <p:pic>
          <p:nvPicPr>
            <p:cNvPr id="8" name="图片 7">
              <a:extLst>
                <a:ext uri="{FF2B5EF4-FFF2-40B4-BE49-F238E27FC236}">
                  <a16:creationId xmlns:a16="http://schemas.microsoft.com/office/drawing/2014/main" id="{0F4A8746-B666-BF2F-04E8-53D468CF0AFD}"/>
                </a:ext>
              </a:extLst>
            </p:cNvPr>
            <p:cNvPicPr>
              <a:picLocks noChangeAspect="1"/>
            </p:cNvPicPr>
            <p:nvPr userDrawn="1"/>
          </p:nvPicPr>
          <p:blipFill rotWithShape="1">
            <a:blip r:embed="rId8" cstate="hqprint">
              <a:clrChange>
                <a:clrFrom>
                  <a:srgbClr val="FFFFFF"/>
                </a:clrFrom>
                <a:clrTo>
                  <a:srgbClr val="FFFFFF">
                    <a:alpha val="0"/>
                  </a:srgbClr>
                </a:clrTo>
              </a:clrChange>
              <a:biLevel thresh="75000"/>
              <a:extLst>
                <a:ext uri="{28A0092B-C50C-407E-A947-70E740481C1C}">
                  <a14:useLocalDpi xmlns:a14="http://schemas.microsoft.com/office/drawing/2010/main" val="0"/>
                </a:ext>
              </a:extLst>
            </a:blip>
            <a:srcRect t="59443" b="2579"/>
            <a:stretch/>
          </p:blipFill>
          <p:spPr>
            <a:xfrm>
              <a:off x="11050164" y="303996"/>
              <a:ext cx="1038754" cy="265734"/>
            </a:xfrm>
            <a:prstGeom prst="rect">
              <a:avLst/>
            </a:prstGeom>
            <a:effectLst>
              <a:softEdge rad="12700"/>
            </a:effectLst>
          </p:spPr>
        </p:pic>
      </p:grpSp>
      <p:pic>
        <p:nvPicPr>
          <p:cNvPr id="3" name="图片 2">
            <a:extLst>
              <a:ext uri="{FF2B5EF4-FFF2-40B4-BE49-F238E27FC236}">
                <a16:creationId xmlns:a16="http://schemas.microsoft.com/office/drawing/2014/main" id="{72D6C1DB-1FB9-305B-974B-9CCD2E21E3F6}"/>
              </a:ext>
            </a:extLst>
          </p:cNvPr>
          <p:cNvPicPr>
            <a:picLocks noChangeAspect="1"/>
          </p:cNvPicPr>
          <p:nvPr userDrawn="1"/>
        </p:nvPicPr>
        <p:blipFill>
          <a:blip r:embed="rId9"/>
          <a:stretch>
            <a:fillRect/>
          </a:stretch>
        </p:blipFill>
        <p:spPr>
          <a:xfrm>
            <a:off x="9953013" y="6774685"/>
            <a:ext cx="1999661" cy="24386"/>
          </a:xfrm>
          <a:prstGeom prst="rect">
            <a:avLst/>
          </a:prstGeom>
        </p:spPr>
      </p:pic>
    </p:spTree>
    <p:extLst>
      <p:ext uri="{BB962C8B-B14F-4D97-AF65-F5344CB8AC3E}">
        <p14:creationId xmlns:p14="http://schemas.microsoft.com/office/powerpoint/2010/main" val="2136859171"/>
      </p:ext>
    </p:extLst>
  </p:cSld>
  <p:clrMap bg1="lt1" tx1="dk1" bg2="lt2" tx2="dk2" accent1="accent1" accent2="accent2" accent3="accent3" accent4="accent4" accent5="accent5" accent6="accent6" hlink="hlink" folHlink="folHlink"/>
  <p:sldLayoutIdLst>
    <p:sldLayoutId id="2147483661" r:id="rId1"/>
    <p:sldLayoutId id="2147483649" r:id="rId2"/>
  </p:sldLayoutIdLst>
  <p:txStyles>
    <p:titleStyle>
      <a:lvl1pPr algn="l" defTabSz="914400" rtl="0" eaLnBrk="1" latinLnBrk="0" hangingPunct="1">
        <a:lnSpc>
          <a:spcPct val="90000"/>
        </a:lnSpc>
        <a:spcBef>
          <a:spcPct val="0"/>
        </a:spcBef>
        <a:buNone/>
        <a:defRPr sz="32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E5DCA66-E764-A00F-F00E-428814B7CB4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5567432"/>
            <a:ext cx="12192000" cy="1290568"/>
          </a:xfrm>
          <a:prstGeom prst="rect">
            <a:avLst/>
          </a:prstGeom>
        </p:spPr>
      </p:pic>
      <p:sp>
        <p:nvSpPr>
          <p:cNvPr id="12" name="矩形 11">
            <a:extLst>
              <a:ext uri="{FF2B5EF4-FFF2-40B4-BE49-F238E27FC236}">
                <a16:creationId xmlns:a16="http://schemas.microsoft.com/office/drawing/2014/main" id="{BBA7A4B8-D464-63C8-4E0A-1D4AAB007037}"/>
              </a:ext>
            </a:extLst>
          </p:cNvPr>
          <p:cNvSpPr/>
          <p:nvPr userDrawn="1"/>
        </p:nvSpPr>
        <p:spPr>
          <a:xfrm>
            <a:off x="0" y="3158032"/>
            <a:ext cx="12192000" cy="3556976"/>
          </a:xfrm>
          <a:prstGeom prst="rect">
            <a:avLst/>
          </a:prstGeom>
          <a:gradFill>
            <a:gsLst>
              <a:gs pos="0">
                <a:schemeClr val="bg1">
                  <a:alpha val="18000"/>
                </a:schemeClr>
              </a:gs>
              <a:gs pos="10000">
                <a:srgbClr val="F2F2F2">
                  <a:alpha val="60000"/>
                </a:srgbClr>
              </a:gs>
              <a:gs pos="24000">
                <a:schemeClr val="bg1"/>
              </a:gs>
              <a:gs pos="0">
                <a:schemeClr val="bg1">
                  <a:alpha val="42000"/>
                </a:schemeClr>
              </a:gs>
              <a:gs pos="100000">
                <a:schemeClr val="bg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aphicFrame>
        <p:nvGraphicFramePr>
          <p:cNvPr id="2" name="对象 1">
            <a:extLst>
              <a:ext uri="{FF2B5EF4-FFF2-40B4-BE49-F238E27FC236}">
                <a16:creationId xmlns:a16="http://schemas.microsoft.com/office/drawing/2014/main" id="{A7043C45-C36F-D6BD-9B07-23AE73784FD8}"/>
              </a:ext>
            </a:extLst>
          </p:cNvPr>
          <p:cNvGraphicFramePr>
            <a:graphicFrameLocks noChangeAspect="1"/>
          </p:cNvGraphicFramePr>
          <p:nvPr userDrawn="1">
            <p:extLst>
              <p:ext uri="{D42A27DB-BD31-4B8C-83A1-F6EECF244321}">
                <p14:modId xmlns:p14="http://schemas.microsoft.com/office/powerpoint/2010/main" val="3557531296"/>
              </p:ext>
            </p:extLst>
          </p:nvPr>
        </p:nvGraphicFramePr>
        <p:xfrm>
          <a:off x="4179254" y="1236553"/>
          <a:ext cx="3833491" cy="3842959"/>
        </p:xfrm>
        <a:graphic>
          <a:graphicData uri="http://schemas.openxmlformats.org/presentationml/2006/ole">
            <mc:AlternateContent xmlns:mc="http://schemas.openxmlformats.org/markup-compatibility/2006">
              <mc:Choice xmlns:v="urn:schemas-microsoft-com:vml" Requires="v">
                <p:oleObj spid="_x0000_s1049" name="CorelDRAW" r:id="rId5" imgW="642690" imgH="643928" progId="CorelDraw.Graphic.21">
                  <p:embed/>
                </p:oleObj>
              </mc:Choice>
              <mc:Fallback>
                <p:oleObj name="CorelDRAW" r:id="rId5" imgW="642690" imgH="643928" progId="CorelDraw.Graphic.21">
                  <p:embed/>
                  <p:pic>
                    <p:nvPicPr>
                      <p:cNvPr id="5" name="对象 4">
                        <a:extLst>
                          <a:ext uri="{FF2B5EF4-FFF2-40B4-BE49-F238E27FC236}">
                            <a16:creationId xmlns:a16="http://schemas.microsoft.com/office/drawing/2014/main" id="{BFD49E76-6A85-4F2C-99CC-7A557675B5D6}"/>
                          </a:ext>
                        </a:extLst>
                      </p:cNvPr>
                      <p:cNvPicPr/>
                      <p:nvPr/>
                    </p:nvPicPr>
                    <p:blipFill>
                      <a:blip r:embed="rId6"/>
                      <a:stretch>
                        <a:fillRect/>
                      </a:stretch>
                    </p:blipFill>
                    <p:spPr>
                      <a:xfrm>
                        <a:off x="4179254" y="1236553"/>
                        <a:ext cx="3833491" cy="3842959"/>
                      </a:xfrm>
                      <a:prstGeom prst="rect">
                        <a:avLst/>
                      </a:prstGeom>
                    </p:spPr>
                  </p:pic>
                </p:oleObj>
              </mc:Fallback>
            </mc:AlternateContent>
          </a:graphicData>
        </a:graphic>
      </p:graphicFrame>
      <p:sp>
        <p:nvSpPr>
          <p:cNvPr id="6" name="椭圆 5">
            <a:extLst>
              <a:ext uri="{FF2B5EF4-FFF2-40B4-BE49-F238E27FC236}">
                <a16:creationId xmlns:a16="http://schemas.microsoft.com/office/drawing/2014/main" id="{97FD8AD2-1BBC-EDF3-F2F9-F0FF93850EB7}"/>
              </a:ext>
            </a:extLst>
          </p:cNvPr>
          <p:cNvSpPr/>
          <p:nvPr userDrawn="1"/>
        </p:nvSpPr>
        <p:spPr>
          <a:xfrm>
            <a:off x="4174900" y="888275"/>
            <a:ext cx="4234542" cy="4191237"/>
          </a:xfrm>
          <a:prstGeom prst="ellipse">
            <a:avLst/>
          </a:prstGeom>
          <a:solidFill>
            <a:schemeClr val="bg1">
              <a:alpha val="8800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EBCAC96B-E4CA-104E-D0E6-DAE0667CB8AA}"/>
              </a:ext>
            </a:extLst>
          </p:cNvPr>
          <p:cNvGrpSpPr/>
          <p:nvPr userDrawn="1"/>
        </p:nvGrpSpPr>
        <p:grpSpPr>
          <a:xfrm>
            <a:off x="9953352" y="6274336"/>
            <a:ext cx="2038246" cy="280185"/>
            <a:chOff x="10050672" y="289545"/>
            <a:chExt cx="2038246" cy="280185"/>
          </a:xfrm>
        </p:grpSpPr>
        <p:pic>
          <p:nvPicPr>
            <p:cNvPr id="18" name="图片 17">
              <a:extLst>
                <a:ext uri="{FF2B5EF4-FFF2-40B4-BE49-F238E27FC236}">
                  <a16:creationId xmlns:a16="http://schemas.microsoft.com/office/drawing/2014/main" id="{5C684BAD-DC0B-B5AC-7B9E-4532FD60FAE6}"/>
                </a:ext>
              </a:extLst>
            </p:cNvPr>
            <p:cNvPicPr>
              <a:picLocks noChangeAspect="1"/>
            </p:cNvPicPr>
            <p:nvPr userDrawn="1"/>
          </p:nvPicPr>
          <p:blipFill rotWithShape="1">
            <a:blip r:embed="rId7" cstate="hqprint">
              <a:clrChange>
                <a:clrFrom>
                  <a:srgbClr val="FFFFFF"/>
                </a:clrFrom>
                <a:clrTo>
                  <a:srgbClr val="FFFFFF">
                    <a:alpha val="0"/>
                  </a:srgbClr>
                </a:clrTo>
              </a:clrChange>
              <a:biLevel thresh="75000"/>
              <a:extLst>
                <a:ext uri="{28A0092B-C50C-407E-A947-70E740481C1C}">
                  <a14:useLocalDpi xmlns:a14="http://schemas.microsoft.com/office/drawing/2010/main" val="0"/>
                </a:ext>
              </a:extLst>
            </a:blip>
            <a:srcRect t="11856" b="52778"/>
            <a:stretch/>
          </p:blipFill>
          <p:spPr>
            <a:xfrm>
              <a:off x="10050672" y="289545"/>
              <a:ext cx="1038754" cy="247452"/>
            </a:xfrm>
            <a:prstGeom prst="rect">
              <a:avLst/>
            </a:prstGeom>
            <a:effectLst>
              <a:softEdge rad="12700"/>
            </a:effectLst>
          </p:spPr>
        </p:pic>
        <p:pic>
          <p:nvPicPr>
            <p:cNvPr id="19" name="图片 18">
              <a:extLst>
                <a:ext uri="{FF2B5EF4-FFF2-40B4-BE49-F238E27FC236}">
                  <a16:creationId xmlns:a16="http://schemas.microsoft.com/office/drawing/2014/main" id="{CFC2127E-DE6B-B89A-0128-C3D9ECEE0D5B}"/>
                </a:ext>
              </a:extLst>
            </p:cNvPr>
            <p:cNvPicPr>
              <a:picLocks noChangeAspect="1"/>
            </p:cNvPicPr>
            <p:nvPr userDrawn="1"/>
          </p:nvPicPr>
          <p:blipFill rotWithShape="1">
            <a:blip r:embed="rId8" cstate="hqprint">
              <a:clrChange>
                <a:clrFrom>
                  <a:srgbClr val="FFFFFF"/>
                </a:clrFrom>
                <a:clrTo>
                  <a:srgbClr val="FFFFFF">
                    <a:alpha val="0"/>
                  </a:srgbClr>
                </a:clrTo>
              </a:clrChange>
              <a:biLevel thresh="75000"/>
              <a:extLst>
                <a:ext uri="{28A0092B-C50C-407E-A947-70E740481C1C}">
                  <a14:useLocalDpi xmlns:a14="http://schemas.microsoft.com/office/drawing/2010/main" val="0"/>
                </a:ext>
              </a:extLst>
            </a:blip>
            <a:srcRect t="59443" b="2579"/>
            <a:stretch/>
          </p:blipFill>
          <p:spPr>
            <a:xfrm>
              <a:off x="11050164" y="303996"/>
              <a:ext cx="1038754" cy="265734"/>
            </a:xfrm>
            <a:prstGeom prst="rect">
              <a:avLst/>
            </a:prstGeom>
            <a:effectLst>
              <a:softEdge rad="12700"/>
            </a:effectLst>
          </p:spPr>
        </p:pic>
      </p:grpSp>
      <p:pic>
        <p:nvPicPr>
          <p:cNvPr id="20" name="图片 19">
            <a:extLst>
              <a:ext uri="{FF2B5EF4-FFF2-40B4-BE49-F238E27FC236}">
                <a16:creationId xmlns:a16="http://schemas.microsoft.com/office/drawing/2014/main" id="{4D1E40F6-469F-2338-FE6D-0FE3C7CA751C}"/>
              </a:ext>
            </a:extLst>
          </p:cNvPr>
          <p:cNvPicPr>
            <a:picLocks noChangeAspect="1"/>
          </p:cNvPicPr>
          <p:nvPr userDrawn="1"/>
        </p:nvPicPr>
        <p:blipFill>
          <a:blip r:embed="rId9"/>
          <a:stretch>
            <a:fillRect/>
          </a:stretch>
        </p:blipFill>
        <p:spPr>
          <a:xfrm>
            <a:off x="9953013" y="6645289"/>
            <a:ext cx="1999661" cy="24386"/>
          </a:xfrm>
          <a:prstGeom prst="rect">
            <a:avLst/>
          </a:prstGeom>
        </p:spPr>
      </p:pic>
      <p:pic>
        <p:nvPicPr>
          <p:cNvPr id="22" name="图片 21">
            <a:extLst>
              <a:ext uri="{FF2B5EF4-FFF2-40B4-BE49-F238E27FC236}">
                <a16:creationId xmlns:a16="http://schemas.microsoft.com/office/drawing/2014/main" id="{4676F98D-1F9E-D5A1-F812-858F1B4095E3}"/>
              </a:ext>
            </a:extLst>
          </p:cNvPr>
          <p:cNvPicPr>
            <a:picLocks noChangeAspect="1"/>
          </p:cNvPicPr>
          <p:nvPr userDrawn="1"/>
        </p:nvPicPr>
        <p:blipFill>
          <a:blip r:embed="rId10"/>
          <a:stretch>
            <a:fillRect/>
          </a:stretch>
        </p:blipFill>
        <p:spPr>
          <a:xfrm>
            <a:off x="104666" y="110683"/>
            <a:ext cx="2942896" cy="598150"/>
          </a:xfrm>
          <a:prstGeom prst="rect">
            <a:avLst/>
          </a:prstGeom>
        </p:spPr>
      </p:pic>
    </p:spTree>
    <p:extLst>
      <p:ext uri="{BB962C8B-B14F-4D97-AF65-F5344CB8AC3E}">
        <p14:creationId xmlns:p14="http://schemas.microsoft.com/office/powerpoint/2010/main" val="4095693944"/>
      </p:ext>
    </p:extLst>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27.jp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28.jp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29.jpg"/><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6.xml"/><Relationship Id="rId4" Type="http://schemas.openxmlformats.org/officeDocument/2006/relationships/image" Target="../media/image35.jp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6.jp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png"/><Relationship Id="rId1" Type="http://schemas.openxmlformats.org/officeDocument/2006/relationships/slideLayout" Target="../slideLayouts/slideLayout6.xml"/><Relationship Id="rId5" Type="http://schemas.openxmlformats.org/officeDocument/2006/relationships/image" Target="../media/image40.png"/><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4.png"/><Relationship Id="rId1" Type="http://schemas.openxmlformats.org/officeDocument/2006/relationships/slideLayout" Target="../slideLayouts/slideLayout6.xml"/><Relationship Id="rId4" Type="http://schemas.openxmlformats.org/officeDocument/2006/relationships/image" Target="../media/image44.jpg"/></Relationships>
</file>

<file path=ppt/slides/_rels/slide3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6.xml"/><Relationship Id="rId5" Type="http://schemas.openxmlformats.org/officeDocument/2006/relationships/image" Target="../media/image50.png"/><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jp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D0345F-028B-BCC0-260C-8614C3662061}"/>
              </a:ext>
            </a:extLst>
          </p:cNvPr>
          <p:cNvSpPr>
            <a:spLocks noGrp="1"/>
          </p:cNvSpPr>
          <p:nvPr>
            <p:ph type="ctrTitle"/>
          </p:nvPr>
        </p:nvSpPr>
        <p:spPr/>
        <p:txBody>
          <a:bodyPr/>
          <a:lstStyle/>
          <a:p>
            <a:r>
              <a:rPr lang="zh-CN" altLang="en-US" dirty="0" smtClean="0">
                <a:solidFill>
                  <a:srgbClr val="7030A0"/>
                </a:solidFill>
              </a:rPr>
              <a:t>数字图像处理与模式识别</a:t>
            </a:r>
            <a:r>
              <a:rPr lang="en-US" altLang="zh-CN" dirty="0" smtClean="0">
                <a:solidFill>
                  <a:srgbClr val="7030A0"/>
                </a:solidFill>
              </a:rPr>
              <a:t/>
            </a:r>
            <a:br>
              <a:rPr lang="en-US" altLang="zh-CN" dirty="0" smtClean="0">
                <a:solidFill>
                  <a:srgbClr val="7030A0"/>
                </a:solidFill>
              </a:rPr>
            </a:br>
            <a:endParaRPr lang="zh-CN" altLang="en-US" dirty="0">
              <a:solidFill>
                <a:srgbClr val="7030A0"/>
              </a:solidFill>
            </a:endParaRPr>
          </a:p>
        </p:txBody>
      </p:sp>
      <p:sp>
        <p:nvSpPr>
          <p:cNvPr id="3" name="副标题 2">
            <a:extLst>
              <a:ext uri="{FF2B5EF4-FFF2-40B4-BE49-F238E27FC236}">
                <a16:creationId xmlns:a16="http://schemas.microsoft.com/office/drawing/2014/main" id="{2B2BE042-0303-D178-02C4-6E06651B428D}"/>
              </a:ext>
            </a:extLst>
          </p:cNvPr>
          <p:cNvSpPr>
            <a:spLocks noGrp="1"/>
          </p:cNvSpPr>
          <p:nvPr>
            <p:ph type="subTitle" idx="1"/>
          </p:nvPr>
        </p:nvSpPr>
        <p:spPr/>
        <p:txBody>
          <a:bodyPr/>
          <a:lstStyle/>
          <a:p>
            <a:r>
              <a:rPr lang="zh-CN" altLang="en-US" dirty="0" smtClean="0">
                <a:solidFill>
                  <a:srgbClr val="7030A0"/>
                </a:solidFill>
              </a:rPr>
              <a:t>刘勤波</a:t>
            </a:r>
            <a:endParaRPr lang="zh-CN" altLang="en-US" dirty="0">
              <a:solidFill>
                <a:srgbClr val="7030A0"/>
              </a:solidFill>
            </a:endParaRPr>
          </a:p>
        </p:txBody>
      </p:sp>
    </p:spTree>
    <p:extLst>
      <p:ext uri="{BB962C8B-B14F-4D97-AF65-F5344CB8AC3E}">
        <p14:creationId xmlns:p14="http://schemas.microsoft.com/office/powerpoint/2010/main" val="3799490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F428643-1191-2961-D654-E31A8D0E4933}"/>
              </a:ext>
            </a:extLst>
          </p:cNvPr>
          <p:cNvSpPr>
            <a:spLocks noGrp="1"/>
          </p:cNvSpPr>
          <p:nvPr>
            <p:ph type="ctrTitle"/>
          </p:nvPr>
        </p:nvSpPr>
        <p:spPr>
          <a:xfrm>
            <a:off x="1300480" y="1026160"/>
            <a:ext cx="9144000" cy="508000"/>
          </a:xfrm>
        </p:spPr>
        <p:txBody>
          <a:bodyPr/>
          <a:lstStyle/>
          <a:p>
            <a:pPr marL="457200" indent="-457200" algn="l">
              <a:buFont typeface="Wingdings" panose="05000000000000000000" pitchFamily="2" charset="2"/>
              <a:buChar char="Ø"/>
            </a:pPr>
            <a:r>
              <a:rPr lang="zh-CN" altLang="en-US" sz="2800" dirty="0">
                <a:latin typeface="宋体" panose="02010600030101010101" pitchFamily="2" charset="-122"/>
                <a:ea typeface="宋体" panose="02010600030101010101" pitchFamily="2" charset="-122"/>
              </a:rPr>
              <a:t>编码实现</a:t>
            </a:r>
          </a:p>
        </p:txBody>
      </p:sp>
      <p:sp>
        <p:nvSpPr>
          <p:cNvPr id="5" name="副标题 4">
            <a:extLst>
              <a:ext uri="{FF2B5EF4-FFF2-40B4-BE49-F238E27FC236}">
                <a16:creationId xmlns:a16="http://schemas.microsoft.com/office/drawing/2014/main" id="{CD245243-235F-F38A-7F70-7BA3FBF4ECE0}"/>
              </a:ext>
            </a:extLst>
          </p:cNvPr>
          <p:cNvSpPr>
            <a:spLocks noGrp="1"/>
          </p:cNvSpPr>
          <p:nvPr>
            <p:ph type="subTitle" idx="1"/>
          </p:nvPr>
        </p:nvSpPr>
        <p:spPr>
          <a:xfrm>
            <a:off x="1300480" y="1702118"/>
            <a:ext cx="9144000" cy="4068762"/>
          </a:xfrm>
        </p:spPr>
        <p:txBody>
          <a:bodyPr/>
          <a:lstStyle/>
          <a:p>
            <a:pPr marL="342900" indent="-342900" algn="l">
              <a:buFont typeface="Wingdings" panose="05000000000000000000" pitchFamily="2" charset="2"/>
              <a:buChar char="u"/>
            </a:pPr>
            <a:endParaRPr lang="en-US" altLang="zh-CN" sz="1800" dirty="0" smtClean="0">
              <a:latin typeface="宋体" panose="02010600030101010101" pitchFamily="2" charset="-122"/>
              <a:ea typeface="宋体" panose="02010600030101010101" pitchFamily="2" charset="-122"/>
            </a:endParaRPr>
          </a:p>
          <a:p>
            <a:pPr marL="342900" indent="-342900" algn="l">
              <a:buFont typeface="Wingdings" panose="05000000000000000000" pitchFamily="2" charset="2"/>
              <a:buChar char="u"/>
            </a:pPr>
            <a:r>
              <a:rPr lang="zh-CN" altLang="en-US" sz="1800" dirty="0">
                <a:latin typeface="宋体" panose="02010600030101010101" pitchFamily="2" charset="-122"/>
                <a:ea typeface="宋体" panose="02010600030101010101" pitchFamily="2" charset="-122"/>
              </a:rPr>
              <a:t>在</a:t>
            </a:r>
            <a:r>
              <a:rPr lang="en-US" altLang="zh-CN" sz="1800" dirty="0">
                <a:latin typeface="宋体" panose="02010600030101010101" pitchFamily="2" charset="-122"/>
                <a:ea typeface="宋体" panose="02010600030101010101" pitchFamily="2" charset="-122"/>
              </a:rPr>
              <a:t>MATLAB</a:t>
            </a:r>
            <a:r>
              <a:rPr lang="zh-CN" altLang="en-US" sz="1800" dirty="0">
                <a:latin typeface="宋体" panose="02010600030101010101" pitchFamily="2" charset="-122"/>
                <a:ea typeface="宋体" panose="02010600030101010101" pitchFamily="2" charset="-122"/>
              </a:rPr>
              <a:t>中，可以使用</a:t>
            </a:r>
            <a:r>
              <a:rPr lang="en-US" altLang="zh-CN" sz="1800" dirty="0" err="1" smtClean="0">
                <a:latin typeface="宋体" panose="02010600030101010101" pitchFamily="2" charset="-122"/>
                <a:ea typeface="宋体" panose="02010600030101010101" pitchFamily="2" charset="-122"/>
              </a:rPr>
              <a:t>imhist</a:t>
            </a:r>
            <a:r>
              <a:rPr lang="en-US" altLang="zh-CN" sz="1800" dirty="0" smtClean="0">
                <a:latin typeface="宋体" panose="02010600030101010101" pitchFamily="2" charset="-122"/>
                <a:ea typeface="宋体" panose="02010600030101010101" pitchFamily="2" charset="-122"/>
              </a:rPr>
              <a:t>()</a:t>
            </a:r>
            <a:r>
              <a:rPr lang="zh-CN" altLang="en-US" sz="1800" dirty="0" smtClean="0">
                <a:latin typeface="宋体" panose="02010600030101010101" pitchFamily="2" charset="-122"/>
                <a:ea typeface="宋体" panose="02010600030101010101" pitchFamily="2" charset="-122"/>
              </a:rPr>
              <a:t>函数</a:t>
            </a:r>
            <a:r>
              <a:rPr lang="zh-CN" altLang="en-US" sz="1800" dirty="0">
                <a:latin typeface="宋体" panose="02010600030101010101" pitchFamily="2" charset="-122"/>
                <a:ea typeface="宋体" panose="02010600030101010101" pitchFamily="2" charset="-122"/>
              </a:rPr>
              <a:t>来获得图像的灰度直方图</a:t>
            </a:r>
            <a:r>
              <a:rPr lang="en-US" altLang="zh-CN" sz="1800" dirty="0">
                <a:latin typeface="宋体" panose="02010600030101010101" pitchFamily="2" charset="-122"/>
                <a:ea typeface="宋体" panose="02010600030101010101" pitchFamily="2" charset="-122"/>
              </a:rPr>
              <a:t>,</a:t>
            </a:r>
            <a:r>
              <a:rPr lang="zh-CN" altLang="en-US" sz="1800" dirty="0">
                <a:latin typeface="宋体" panose="02010600030101010101" pitchFamily="2" charset="-122"/>
                <a:ea typeface="宋体" panose="02010600030101010101" pitchFamily="2" charset="-122"/>
              </a:rPr>
              <a:t>其语法形式</a:t>
            </a:r>
            <a:r>
              <a:rPr lang="zh-CN" altLang="en-US" sz="1800" dirty="0" smtClean="0">
                <a:latin typeface="宋体" panose="02010600030101010101" pitchFamily="2" charset="-122"/>
                <a:ea typeface="宋体" panose="02010600030101010101" pitchFamily="2" charset="-122"/>
              </a:rPr>
              <a:t>如下</a:t>
            </a:r>
            <a:endParaRPr lang="en-US" altLang="zh-CN" sz="1800" dirty="0">
              <a:latin typeface="宋体" panose="02010600030101010101" pitchFamily="2" charset="-122"/>
              <a:ea typeface="宋体" panose="02010600030101010101" pitchFamily="2" charset="-122"/>
            </a:endParaRPr>
          </a:p>
          <a:p>
            <a:pPr algn="l"/>
            <a:r>
              <a:rPr lang="en-US" altLang="zh-CN" sz="1200" dirty="0" err="1" smtClean="0">
                <a:latin typeface="宋体" panose="02010600030101010101" pitchFamily="2" charset="-122"/>
                <a:ea typeface="宋体" panose="02010600030101010101" pitchFamily="2" charset="-122"/>
              </a:rPr>
              <a:t>imhist</a:t>
            </a:r>
            <a:r>
              <a:rPr lang="en-US" altLang="zh-CN" sz="1200" dirty="0" smtClean="0">
                <a:latin typeface="宋体" panose="02010600030101010101" pitchFamily="2" charset="-122"/>
                <a:ea typeface="宋体" panose="02010600030101010101" pitchFamily="2" charset="-122"/>
              </a:rPr>
              <a:t>(I</a:t>
            </a:r>
            <a:r>
              <a:rPr lang="en-US" altLang="zh-CN" sz="1200" dirty="0">
                <a:latin typeface="宋体" panose="02010600030101010101" pitchFamily="2" charset="-122"/>
                <a:ea typeface="宋体" panose="02010600030101010101" pitchFamily="2" charset="-122"/>
              </a:rPr>
              <a:t>) </a:t>
            </a:r>
          </a:p>
          <a:p>
            <a:pPr algn="l"/>
            <a:r>
              <a:rPr lang="en-US" altLang="zh-CN" sz="1200" dirty="0" err="1" smtClean="0">
                <a:latin typeface="宋体" panose="02010600030101010101" pitchFamily="2" charset="-122"/>
                <a:ea typeface="宋体" panose="02010600030101010101" pitchFamily="2" charset="-122"/>
              </a:rPr>
              <a:t>imhist</a:t>
            </a:r>
            <a:r>
              <a:rPr lang="en-US" altLang="zh-CN" sz="1200" dirty="0" smtClean="0">
                <a:latin typeface="宋体" panose="02010600030101010101" pitchFamily="2" charset="-122"/>
                <a:ea typeface="宋体" panose="02010600030101010101" pitchFamily="2" charset="-122"/>
              </a:rPr>
              <a:t>(I</a:t>
            </a:r>
            <a:r>
              <a:rPr lang="en-US" altLang="zh-CN" sz="1200" dirty="0">
                <a:latin typeface="宋体" panose="02010600030101010101" pitchFamily="2" charset="-122"/>
                <a:ea typeface="宋体" panose="02010600030101010101" pitchFamily="2" charset="-122"/>
              </a:rPr>
              <a:t>, n) </a:t>
            </a:r>
          </a:p>
          <a:p>
            <a:pPr algn="l"/>
            <a:r>
              <a:rPr lang="en-US" altLang="zh-CN" sz="1200" dirty="0" smtClean="0">
                <a:latin typeface="宋体" panose="02010600030101010101" pitchFamily="2" charset="-122"/>
                <a:ea typeface="宋体" panose="02010600030101010101" pitchFamily="2" charset="-122"/>
              </a:rPr>
              <a:t>[counts</a:t>
            </a:r>
            <a:r>
              <a:rPr lang="en-US" altLang="zh-CN" sz="1200" dirty="0">
                <a:latin typeface="宋体" panose="02010600030101010101" pitchFamily="2" charset="-122"/>
                <a:ea typeface="宋体" panose="02010600030101010101" pitchFamily="2" charset="-122"/>
              </a:rPr>
              <a:t>, x</a:t>
            </a:r>
            <a:r>
              <a:rPr lang="zh-CN" altLang="en-US" sz="1200" dirty="0">
                <a:latin typeface="宋体" panose="02010600030101010101" pitchFamily="2" charset="-122"/>
                <a:ea typeface="宋体" panose="02010600030101010101" pitchFamily="2" charset="-122"/>
              </a:rPr>
              <a:t>］</a:t>
            </a:r>
            <a:r>
              <a:rPr lang="en-US" altLang="zh-CN" sz="1200" dirty="0" smtClean="0">
                <a:latin typeface="宋体" panose="02010600030101010101" pitchFamily="2" charset="-122"/>
                <a:ea typeface="宋体" panose="02010600030101010101" pitchFamily="2" charset="-122"/>
              </a:rPr>
              <a:t>= </a:t>
            </a:r>
            <a:r>
              <a:rPr lang="en-US" altLang="zh-CN" sz="1200" dirty="0" err="1" smtClean="0">
                <a:latin typeface="宋体" panose="02010600030101010101" pitchFamily="2" charset="-122"/>
                <a:ea typeface="宋体" panose="02010600030101010101" pitchFamily="2" charset="-122"/>
              </a:rPr>
              <a:t>imhist</a:t>
            </a:r>
            <a:r>
              <a:rPr lang="en-US" altLang="zh-CN" sz="1200" dirty="0" smtClean="0">
                <a:latin typeface="宋体" panose="02010600030101010101" pitchFamily="2" charset="-122"/>
                <a:ea typeface="宋体" panose="02010600030101010101" pitchFamily="2" charset="-122"/>
              </a:rPr>
              <a:t>(...)</a:t>
            </a:r>
            <a:endParaRPr lang="en-US" altLang="zh-CN" sz="1800" dirty="0" smtClean="0">
              <a:latin typeface="宋体" panose="02010600030101010101" pitchFamily="2" charset="-122"/>
              <a:ea typeface="宋体" panose="02010600030101010101" pitchFamily="2" charset="-122"/>
            </a:endParaRPr>
          </a:p>
          <a:p>
            <a:pPr marL="742950" lvl="1" indent="-285750" algn="l">
              <a:buFont typeface="Wingdings" panose="05000000000000000000" pitchFamily="2" charset="2"/>
              <a:buChar char="u"/>
            </a:pPr>
            <a:r>
              <a:rPr lang="zh-CN" altLang="en-US" sz="1400" dirty="0" smtClean="0">
                <a:latin typeface="宋体" panose="02010600030101010101" pitchFamily="2" charset="-122"/>
                <a:ea typeface="宋体" panose="02010600030101010101" pitchFamily="2" charset="-122"/>
              </a:rPr>
              <a:t>其中</a:t>
            </a:r>
            <a:r>
              <a:rPr lang="zh-CN" altLang="en-US" sz="1400" dirty="0">
                <a:latin typeface="宋体" panose="02010600030101010101" pitchFamily="2" charset="-122"/>
                <a:ea typeface="宋体" panose="02010600030101010101" pitchFamily="2" charset="-122"/>
              </a:rPr>
              <a:t>，</a:t>
            </a:r>
            <a:r>
              <a:rPr lang="en-US" altLang="zh-CN" sz="1400" dirty="0" smtClean="0">
                <a:latin typeface="宋体" panose="02010600030101010101" pitchFamily="2" charset="-122"/>
                <a:ea typeface="宋体" panose="02010600030101010101" pitchFamily="2" charset="-122"/>
              </a:rPr>
              <a:t>I </a:t>
            </a:r>
            <a:r>
              <a:rPr lang="zh-CN" altLang="en-US" sz="1400" dirty="0" smtClean="0">
                <a:latin typeface="宋体" panose="02010600030101010101" pitchFamily="2" charset="-122"/>
                <a:ea typeface="宋体" panose="02010600030101010101" pitchFamily="2" charset="-122"/>
              </a:rPr>
              <a:t>是</a:t>
            </a:r>
            <a:r>
              <a:rPr lang="zh-CN" altLang="en-US" sz="1400" dirty="0">
                <a:latin typeface="宋体" panose="02010600030101010101" pitchFamily="2" charset="-122"/>
                <a:ea typeface="宋体" panose="02010600030101010101" pitchFamily="2" charset="-122"/>
              </a:rPr>
              <a:t>需要计算灰度直方图的图像。参数</a:t>
            </a:r>
            <a:r>
              <a:rPr lang="en-US" altLang="zh-CN" sz="1400" dirty="0">
                <a:latin typeface="宋体" panose="02010600030101010101" pitchFamily="2" charset="-122"/>
                <a:ea typeface="宋体" panose="02010600030101010101" pitchFamily="2" charset="-122"/>
              </a:rPr>
              <a:t>n</a:t>
            </a:r>
            <a:r>
              <a:rPr lang="zh-CN" altLang="en-US" sz="1400" dirty="0">
                <a:latin typeface="宋体" panose="02010600030101010101" pitchFamily="2" charset="-122"/>
                <a:ea typeface="宋体" panose="02010600030101010101" pitchFamily="2" charset="-122"/>
              </a:rPr>
              <a:t>是指定的灰度级数目，对于灰度</a:t>
            </a:r>
            <a:r>
              <a:rPr lang="zh-CN" altLang="en-US" sz="1400" dirty="0" smtClean="0">
                <a:latin typeface="宋体" panose="02010600030101010101" pitchFamily="2" charset="-122"/>
                <a:ea typeface="宋体" panose="02010600030101010101" pitchFamily="2" charset="-122"/>
              </a:rPr>
              <a:t>图像</a:t>
            </a:r>
            <a:r>
              <a:rPr lang="zh-CN" altLang="en-US" sz="1400" dirty="0">
                <a:latin typeface="宋体" panose="02010600030101010101" pitchFamily="2" charset="-122"/>
                <a:ea typeface="宋体" panose="02010600030101010101" pitchFamily="2" charset="-122"/>
              </a:rPr>
              <a:t>而言，在默认情况下</a:t>
            </a:r>
            <a:r>
              <a:rPr lang="en-US" altLang="zh-CN" sz="1400" dirty="0">
                <a:latin typeface="宋体" panose="02010600030101010101" pitchFamily="2" charset="-122"/>
                <a:ea typeface="宋体" panose="02010600030101010101" pitchFamily="2" charset="-122"/>
              </a:rPr>
              <a:t>n</a:t>
            </a:r>
            <a:r>
              <a:rPr lang="zh-CN" altLang="en-US" sz="1400" dirty="0">
                <a:latin typeface="宋体" panose="02010600030101010101" pitchFamily="2" charset="-122"/>
                <a:ea typeface="宋体" panose="02010600030101010101" pitchFamily="2" charset="-122"/>
              </a:rPr>
              <a:t>等于</a:t>
            </a:r>
            <a:r>
              <a:rPr lang="en-US" altLang="zh-CN" sz="1400" dirty="0">
                <a:latin typeface="宋体" panose="02010600030101010101" pitchFamily="2" charset="-122"/>
                <a:ea typeface="宋体" panose="02010600030101010101" pitchFamily="2" charset="-122"/>
              </a:rPr>
              <a:t>256,</a:t>
            </a:r>
            <a:r>
              <a:rPr lang="zh-CN" altLang="en-US" sz="1400" dirty="0">
                <a:latin typeface="宋体" panose="02010600030101010101" pitchFamily="2" charset="-122"/>
                <a:ea typeface="宋体" panose="02010600030101010101" pitchFamily="2" charset="-122"/>
              </a:rPr>
              <a:t>也就是从</a:t>
            </a:r>
            <a:r>
              <a:rPr lang="en-US" altLang="zh-CN" sz="1400" dirty="0">
                <a:latin typeface="宋体" panose="02010600030101010101" pitchFamily="2" charset="-122"/>
                <a:ea typeface="宋体" panose="02010600030101010101" pitchFamily="2" charset="-122"/>
              </a:rPr>
              <a:t>0〜255</a:t>
            </a:r>
            <a:r>
              <a:rPr lang="zh-CN" altLang="en-US" sz="1400" dirty="0">
                <a:latin typeface="宋体" panose="02010600030101010101" pitchFamily="2" charset="-122"/>
                <a:ea typeface="宋体" panose="02010600030101010101" pitchFamily="2" charset="-122"/>
              </a:rPr>
              <a:t>。对于二值图像而言，则</a:t>
            </a:r>
            <a:r>
              <a:rPr lang="en-US" altLang="zh-CN" sz="1400" dirty="0">
                <a:latin typeface="宋体" panose="02010600030101010101" pitchFamily="2" charset="-122"/>
                <a:ea typeface="宋体" panose="02010600030101010101" pitchFamily="2" charset="-122"/>
              </a:rPr>
              <a:t>n</a:t>
            </a:r>
            <a:r>
              <a:rPr lang="zh-CN" altLang="en-US" sz="1400" dirty="0">
                <a:latin typeface="宋体" panose="02010600030101010101" pitchFamily="2" charset="-122"/>
                <a:ea typeface="宋体" panose="02010600030101010101" pitchFamily="2" charset="-122"/>
              </a:rPr>
              <a:t>等于</a:t>
            </a:r>
            <a:r>
              <a:rPr lang="en-US" altLang="zh-CN" sz="1400" dirty="0">
                <a:latin typeface="宋体" panose="02010600030101010101" pitchFamily="2" charset="-122"/>
                <a:ea typeface="宋体" panose="02010600030101010101" pitchFamily="2" charset="-122"/>
              </a:rPr>
              <a:t>2, </a:t>
            </a:r>
            <a:r>
              <a:rPr lang="zh-CN" altLang="en-US" sz="1400" dirty="0">
                <a:latin typeface="宋体" panose="02010600030101010101" pitchFamily="2" charset="-122"/>
                <a:ea typeface="宋体" panose="02010600030101010101" pitchFamily="2" charset="-122"/>
              </a:rPr>
              <a:t>即表示</a:t>
            </a:r>
            <a:r>
              <a:rPr lang="en-US" altLang="zh-CN" sz="1400" dirty="0">
                <a:latin typeface="宋体" panose="02010600030101010101" pitchFamily="2" charset="-122"/>
                <a:ea typeface="宋体" panose="02010600030101010101" pitchFamily="2" charset="-122"/>
              </a:rPr>
              <a:t>0</a:t>
            </a:r>
            <a:r>
              <a:rPr lang="zh-CN" altLang="en-US" sz="1400" dirty="0">
                <a:latin typeface="宋体" panose="02010600030101010101" pitchFamily="2" charset="-122"/>
                <a:ea typeface="宋体" panose="02010600030101010101" pitchFamily="2" charset="-122"/>
              </a:rPr>
              <a:t>和</a:t>
            </a:r>
            <a:r>
              <a:rPr lang="en-US" altLang="zh-CN" sz="1400" dirty="0">
                <a:latin typeface="宋体" panose="02010600030101010101" pitchFamily="2" charset="-122"/>
                <a:ea typeface="宋体" panose="02010600030101010101" pitchFamily="2" charset="-122"/>
              </a:rPr>
              <a:t>1</a:t>
            </a:r>
            <a:r>
              <a:rPr lang="zh-CN" altLang="en-US" sz="1400" dirty="0">
                <a:latin typeface="宋体" panose="02010600030101010101" pitchFamily="2" charset="-122"/>
                <a:ea typeface="宋体" panose="02010600030101010101" pitchFamily="2" charset="-122"/>
              </a:rPr>
              <a:t>两个灰度级。如果指定参数</a:t>
            </a:r>
            <a:r>
              <a:rPr lang="en-US" altLang="zh-CN" sz="1400" dirty="0">
                <a:latin typeface="宋体" panose="02010600030101010101" pitchFamily="2" charset="-122"/>
                <a:ea typeface="宋体" panose="02010600030101010101" pitchFamily="2" charset="-122"/>
              </a:rPr>
              <a:t>n,</a:t>
            </a:r>
            <a:r>
              <a:rPr lang="zh-CN" altLang="en-US" sz="1400" dirty="0">
                <a:latin typeface="宋体" panose="02010600030101010101" pitchFamily="2" charset="-122"/>
                <a:ea typeface="宋体" panose="02010600030101010101" pitchFamily="2" charset="-122"/>
              </a:rPr>
              <a:t>则会将所有的灰度级均匀分布在</a:t>
            </a:r>
            <a:r>
              <a:rPr lang="en-US" altLang="zh-CN" sz="1400" dirty="0">
                <a:latin typeface="宋体" panose="02010600030101010101" pitchFamily="2" charset="-122"/>
                <a:ea typeface="宋体" panose="02010600030101010101" pitchFamily="2" charset="-122"/>
              </a:rPr>
              <a:t>n</a:t>
            </a:r>
            <a:r>
              <a:rPr lang="zh-CN" altLang="en-US" sz="1400" dirty="0">
                <a:latin typeface="宋体" panose="02010600030101010101" pitchFamily="2" charset="-122"/>
                <a:ea typeface="宋体" panose="02010600030101010101" pitchFamily="2" charset="-122"/>
              </a:rPr>
              <a:t>个小</a:t>
            </a:r>
            <a:r>
              <a:rPr lang="zh-CN" altLang="en-US" sz="1400" dirty="0" smtClean="0">
                <a:latin typeface="宋体" panose="02010600030101010101" pitchFamily="2" charset="-122"/>
                <a:ea typeface="宋体" panose="02010600030101010101" pitchFamily="2" charset="-122"/>
              </a:rPr>
              <a:t>区间</a:t>
            </a:r>
            <a:r>
              <a:rPr lang="zh-CN" altLang="en-US" sz="1400" dirty="0">
                <a:latin typeface="宋体" panose="02010600030101010101" pitchFamily="2" charset="-122"/>
                <a:ea typeface="宋体" panose="02010600030101010101" pitchFamily="2" charset="-122"/>
              </a:rPr>
              <a:t>内，而不是将所有灰度全部展开。 </a:t>
            </a:r>
            <a:endParaRPr lang="en-US" altLang="zh-CN" sz="1400" dirty="0" smtClean="0">
              <a:latin typeface="宋体" panose="02010600030101010101" pitchFamily="2" charset="-122"/>
              <a:ea typeface="宋体" panose="02010600030101010101" pitchFamily="2" charset="-122"/>
            </a:endParaRPr>
          </a:p>
          <a:p>
            <a:pPr marL="742950" lvl="1" indent="-285750" algn="l">
              <a:buFont typeface="Wingdings" panose="05000000000000000000" pitchFamily="2" charset="2"/>
              <a:buChar char="u"/>
            </a:pPr>
            <a:r>
              <a:rPr lang="zh-CN" altLang="en-US" sz="1400" dirty="0" smtClean="0">
                <a:latin typeface="宋体" panose="02010600030101010101" pitchFamily="2" charset="-122"/>
                <a:ea typeface="宋体" panose="02010600030101010101" pitchFamily="2" charset="-122"/>
              </a:rPr>
              <a:t>返回</a:t>
            </a:r>
            <a:r>
              <a:rPr lang="zh-CN" altLang="en-US" sz="1400" dirty="0">
                <a:latin typeface="宋体" panose="02010600030101010101" pitchFamily="2" charset="-122"/>
                <a:ea typeface="宋体" panose="02010600030101010101" pitchFamily="2" charset="-122"/>
              </a:rPr>
              <a:t>值</a:t>
            </a:r>
            <a:r>
              <a:rPr lang="en-US" altLang="zh-CN" sz="1400" dirty="0">
                <a:latin typeface="宋体" panose="02010600030101010101" pitchFamily="2" charset="-122"/>
                <a:ea typeface="宋体" panose="02010600030101010101" pitchFamily="2" charset="-122"/>
              </a:rPr>
              <a:t>counts</a:t>
            </a:r>
            <a:r>
              <a:rPr lang="zh-CN" altLang="en-US" sz="1400" dirty="0">
                <a:latin typeface="宋体" panose="02010600030101010101" pitchFamily="2" charset="-122"/>
                <a:ea typeface="宋体" panose="02010600030101010101" pitchFamily="2" charset="-122"/>
              </a:rPr>
              <a:t>为直方图的</a:t>
            </a:r>
            <a:r>
              <a:rPr lang="zh-CN" altLang="en-US" sz="1400" dirty="0">
                <a:solidFill>
                  <a:srgbClr val="7030A0"/>
                </a:solidFill>
                <a:latin typeface="宋体" panose="02010600030101010101" pitchFamily="2" charset="-122"/>
                <a:ea typeface="宋体" panose="02010600030101010101" pitchFamily="2" charset="-122"/>
              </a:rPr>
              <a:t>数据向</a:t>
            </a:r>
            <a:r>
              <a:rPr lang="zh-CN" altLang="en-US" sz="1400" dirty="0">
                <a:latin typeface="宋体" panose="02010600030101010101" pitchFamily="2" charset="-122"/>
                <a:ea typeface="宋体" panose="02010600030101010101" pitchFamily="2" charset="-122"/>
              </a:rPr>
              <a:t>量。所以，</a:t>
            </a:r>
            <a:r>
              <a:rPr lang="en-US" altLang="zh-CN" sz="1400" dirty="0" smtClean="0">
                <a:latin typeface="宋体" panose="02010600030101010101" pitchFamily="2" charset="-122"/>
                <a:ea typeface="宋体" panose="02010600030101010101" pitchFamily="2" charset="-122"/>
              </a:rPr>
              <a:t>counts(</a:t>
            </a:r>
            <a:r>
              <a:rPr lang="en-US" altLang="zh-CN" sz="1400" dirty="0" err="1" smtClean="0">
                <a:latin typeface="宋体" panose="02010600030101010101" pitchFamily="2" charset="-122"/>
                <a:ea typeface="宋体" panose="02010600030101010101" pitchFamily="2" charset="-122"/>
              </a:rPr>
              <a:t>i</a:t>
            </a:r>
            <a:r>
              <a:rPr lang="en-US" altLang="zh-CN" sz="1400" dirty="0" smtClean="0">
                <a:latin typeface="宋体" panose="02010600030101010101" pitchFamily="2" charset="-122"/>
                <a:ea typeface="宋体" panose="02010600030101010101" pitchFamily="2" charset="-122"/>
              </a:rPr>
              <a:t>)</a:t>
            </a:r>
            <a:r>
              <a:rPr lang="zh-CN" altLang="en-US" sz="1400" dirty="0" smtClean="0">
                <a:latin typeface="宋体" panose="02010600030101010101" pitchFamily="2" charset="-122"/>
                <a:ea typeface="宋体" panose="02010600030101010101" pitchFamily="2" charset="-122"/>
              </a:rPr>
              <a:t>也</a:t>
            </a:r>
            <a:r>
              <a:rPr lang="zh-CN" altLang="en-US" sz="1400" dirty="0">
                <a:latin typeface="宋体" panose="02010600030101010101" pitchFamily="2" charset="-122"/>
                <a:ea typeface="宋体" panose="02010600030101010101" pitchFamily="2" charset="-122"/>
              </a:rPr>
              <a:t>就表示</a:t>
            </a:r>
            <a:r>
              <a:rPr lang="zh-CN" altLang="en-US" sz="1400" dirty="0" smtClean="0">
                <a:latin typeface="宋体" panose="02010600030101010101" pitchFamily="2" charset="-122"/>
                <a:ea typeface="宋体" panose="02010600030101010101" pitchFamily="2" charset="-122"/>
              </a:rPr>
              <a:t>第</a:t>
            </a:r>
            <a:r>
              <a:rPr lang="en-US" altLang="zh-CN" sz="1400" dirty="0" err="1" smtClean="0">
                <a:latin typeface="宋体" panose="02010600030101010101" pitchFamily="2" charset="-122"/>
                <a:ea typeface="宋体" panose="02010600030101010101" pitchFamily="2" charset="-122"/>
              </a:rPr>
              <a:t>i</a:t>
            </a:r>
            <a:r>
              <a:rPr lang="zh-CN" altLang="en-US" sz="1400" dirty="0" smtClean="0">
                <a:latin typeface="宋体" panose="02010600030101010101" pitchFamily="2" charset="-122"/>
                <a:ea typeface="宋体" panose="02010600030101010101" pitchFamily="2" charset="-122"/>
              </a:rPr>
              <a:t>个</a:t>
            </a:r>
            <a:r>
              <a:rPr lang="zh-CN" altLang="en-US" sz="1400" dirty="0">
                <a:latin typeface="宋体" panose="02010600030101010101" pitchFamily="2" charset="-122"/>
                <a:ea typeface="宋体" panose="02010600030101010101" pitchFamily="2" charset="-122"/>
              </a:rPr>
              <a:t>灰度区间中</a:t>
            </a:r>
            <a:r>
              <a:rPr lang="zh-CN" altLang="en-US" sz="1400" dirty="0" smtClean="0">
                <a:latin typeface="宋体" panose="02010600030101010101" pitchFamily="2" charset="-122"/>
                <a:ea typeface="宋体" panose="02010600030101010101" pitchFamily="2" charset="-122"/>
              </a:rPr>
              <a:t>的像素</a:t>
            </a:r>
            <a:r>
              <a:rPr lang="zh-CN" altLang="en-US" sz="1400" dirty="0">
                <a:latin typeface="宋体" panose="02010600030101010101" pitchFamily="2" charset="-122"/>
                <a:ea typeface="宋体" panose="02010600030101010101" pitchFamily="2" charset="-122"/>
              </a:rPr>
              <a:t>数目，</a:t>
            </a:r>
            <a:r>
              <a:rPr lang="en-US" altLang="zh-CN" sz="1400" dirty="0">
                <a:latin typeface="宋体" panose="02010600030101010101" pitchFamily="2" charset="-122"/>
                <a:ea typeface="宋体" panose="02010600030101010101" pitchFamily="2" charset="-122"/>
              </a:rPr>
              <a:t>x</a:t>
            </a:r>
            <a:r>
              <a:rPr lang="zh-CN" altLang="en-US" sz="1400" dirty="0">
                <a:latin typeface="宋体" panose="02010600030101010101" pitchFamily="2" charset="-122"/>
                <a:ea typeface="宋体" panose="02010600030101010101" pitchFamily="2" charset="-122"/>
              </a:rPr>
              <a:t>是保存了对应的灰度小区间的向量。如果调用时釆用前两种语法形式，</a:t>
            </a:r>
            <a:r>
              <a:rPr lang="zh-CN" altLang="en-US" sz="1400" dirty="0" smtClean="0">
                <a:latin typeface="宋体" panose="02010600030101010101" pitchFamily="2" charset="-122"/>
                <a:ea typeface="宋体" panose="02010600030101010101" pitchFamily="2" charset="-122"/>
              </a:rPr>
              <a:t>则系统</a:t>
            </a:r>
            <a:r>
              <a:rPr lang="zh-CN" altLang="en-US" sz="1400" dirty="0">
                <a:latin typeface="宋体" panose="02010600030101010101" pitchFamily="2" charset="-122"/>
                <a:ea typeface="宋体" panose="02010600030101010101" pitchFamily="2" charset="-122"/>
              </a:rPr>
              <a:t>会直接显示直方图；如果采用第三种语法形式，则需要配合使用</a:t>
            </a:r>
            <a:r>
              <a:rPr lang="en-US" altLang="zh-CN" sz="1400" dirty="0" smtClean="0">
                <a:latin typeface="宋体" panose="02010600030101010101" pitchFamily="2" charset="-122"/>
                <a:ea typeface="宋体" panose="02010600030101010101" pitchFamily="2" charset="-122"/>
              </a:rPr>
              <a:t>stem()</a:t>
            </a:r>
            <a:r>
              <a:rPr lang="zh-CN" altLang="en-US" sz="1400" dirty="0" smtClean="0">
                <a:latin typeface="宋体" panose="02010600030101010101" pitchFamily="2" charset="-122"/>
                <a:ea typeface="宋体" panose="02010600030101010101" pitchFamily="2" charset="-122"/>
              </a:rPr>
              <a:t>函数</a:t>
            </a:r>
            <a:r>
              <a:rPr lang="zh-CN" altLang="en-US" sz="1400" dirty="0">
                <a:latin typeface="宋体" panose="02010600030101010101" pitchFamily="2" charset="-122"/>
                <a:ea typeface="宋体" panose="02010600030101010101" pitchFamily="2" charset="-122"/>
              </a:rPr>
              <a:t>来</a:t>
            </a:r>
            <a:r>
              <a:rPr lang="zh-CN" altLang="en-US" sz="1400" dirty="0" smtClean="0">
                <a:latin typeface="宋体" panose="02010600030101010101" pitchFamily="2" charset="-122"/>
                <a:ea typeface="宋体" panose="02010600030101010101" pitchFamily="2" charset="-122"/>
              </a:rPr>
              <a:t>手动</a:t>
            </a:r>
            <a:r>
              <a:rPr lang="zh-CN" altLang="en-US" sz="1400" dirty="0">
                <a:latin typeface="宋体" panose="02010600030101010101" pitchFamily="2" charset="-122"/>
                <a:ea typeface="宋体" panose="02010600030101010101" pitchFamily="2" charset="-122"/>
              </a:rPr>
              <a:t>绘制</a:t>
            </a:r>
            <a:r>
              <a:rPr lang="zh-CN" altLang="en-US" sz="1400" dirty="0" smtClean="0">
                <a:latin typeface="宋体" panose="02010600030101010101" pitchFamily="2" charset="-122"/>
                <a:ea typeface="宋体" panose="02010600030101010101" pitchFamily="2" charset="-122"/>
              </a:rPr>
              <a:t>直方图。</a:t>
            </a:r>
            <a:endParaRPr lang="en-US" altLang="zh-CN" sz="1400" dirty="0" smtClean="0">
              <a:latin typeface="宋体" panose="02010600030101010101" pitchFamily="2" charset="-122"/>
              <a:ea typeface="宋体" panose="02010600030101010101" pitchFamily="2" charset="-122"/>
            </a:endParaRPr>
          </a:p>
          <a:p>
            <a:pPr marL="342900" indent="-342900" algn="l">
              <a:buFont typeface="Wingdings" panose="05000000000000000000" pitchFamily="2" charset="2"/>
              <a:buChar char="u"/>
            </a:pPr>
            <a:endParaRPr lang="en-US" altLang="zh-CN" sz="1800" dirty="0">
              <a:latin typeface="宋体" panose="02010600030101010101" pitchFamily="2" charset="-122"/>
              <a:ea typeface="宋体" panose="02010600030101010101" pitchFamily="2" charset="-122"/>
            </a:endParaRPr>
          </a:p>
          <a:p>
            <a:pPr algn="l"/>
            <a:endParaRPr lang="en-US" altLang="zh-CN" sz="1800" dirty="0" smtClean="0">
              <a:latin typeface="宋体" panose="02010600030101010101" pitchFamily="2" charset="-122"/>
              <a:ea typeface="宋体" panose="02010600030101010101" pitchFamily="2" charset="-122"/>
            </a:endParaRPr>
          </a:p>
          <a:p>
            <a:pPr algn="l"/>
            <a:endParaRPr lang="en-US" altLang="zh-CN" sz="2200" dirty="0" smtClean="0">
              <a:solidFill>
                <a:srgbClr val="7030A0"/>
              </a:solidFill>
            </a:endParaRPr>
          </a:p>
          <a:p>
            <a:pPr algn="l"/>
            <a:endParaRPr lang="en-US" altLang="zh-CN" sz="2200" dirty="0" smtClean="0"/>
          </a:p>
          <a:p>
            <a:pPr marL="342900" indent="-342900" algn="l">
              <a:buFont typeface="Wingdings" panose="05000000000000000000" pitchFamily="2" charset="2"/>
              <a:buChar char="u"/>
            </a:pPr>
            <a:endParaRPr lang="en-US" altLang="zh-CN" sz="2200"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zh-CN" altLang="en-US" dirty="0"/>
          </a:p>
        </p:txBody>
      </p:sp>
      <p:sp>
        <p:nvSpPr>
          <p:cNvPr id="2" name="文本框 1"/>
          <p:cNvSpPr txBox="1"/>
          <p:nvPr/>
        </p:nvSpPr>
        <p:spPr>
          <a:xfrm>
            <a:off x="3931920" y="284480"/>
            <a:ext cx="5842000" cy="369332"/>
          </a:xfrm>
          <a:prstGeom prst="rect">
            <a:avLst/>
          </a:prstGeom>
          <a:noFill/>
        </p:spPr>
        <p:txBody>
          <a:bodyPr wrap="square" rtlCol="0">
            <a:spAutoFit/>
          </a:bodyPr>
          <a:lstStyle/>
          <a:p>
            <a:pPr algn="ctr"/>
            <a:r>
              <a:rPr lang="en-US" altLang="zh-CN" dirty="0">
                <a:solidFill>
                  <a:srgbClr val="7030A0"/>
                </a:solidFill>
                <a:latin typeface="宋体" panose="02010600030101010101" pitchFamily="2" charset="-122"/>
                <a:ea typeface="宋体" panose="02010600030101010101" pitchFamily="2" charset="-122"/>
              </a:rPr>
              <a:t>2</a:t>
            </a:r>
            <a:r>
              <a:rPr lang="en-US" altLang="zh-CN" dirty="0" smtClean="0">
                <a:solidFill>
                  <a:srgbClr val="7030A0"/>
                </a:solidFill>
                <a:latin typeface="宋体" panose="02010600030101010101" pitchFamily="2" charset="-122"/>
                <a:ea typeface="宋体" panose="02010600030101010101" pitchFamily="2" charset="-122"/>
              </a:rPr>
              <a:t>.1 </a:t>
            </a:r>
            <a:r>
              <a:rPr lang="zh-CN" altLang="en-US" dirty="0" smtClean="0">
                <a:solidFill>
                  <a:srgbClr val="7030A0"/>
                </a:solidFill>
                <a:latin typeface="宋体" panose="02010600030101010101" pitchFamily="2" charset="-122"/>
                <a:ea typeface="宋体" panose="02010600030101010101" pitchFamily="2" charset="-122"/>
              </a:rPr>
              <a:t>灰度直方图 </a:t>
            </a:r>
            <a:r>
              <a:rPr lang="en-US" altLang="zh-CN" dirty="0" smtClean="0">
                <a:solidFill>
                  <a:srgbClr val="7030A0"/>
                </a:solidFill>
                <a:latin typeface="宋体" panose="02010600030101010101" pitchFamily="2" charset="-122"/>
                <a:ea typeface="宋体" panose="02010600030101010101" pitchFamily="2" charset="-122"/>
              </a:rPr>
              <a:t>· 2.1.3 </a:t>
            </a:r>
            <a:r>
              <a:rPr lang="zh-CN" altLang="en-US" dirty="0" smtClean="0">
                <a:solidFill>
                  <a:srgbClr val="7030A0"/>
                </a:solidFill>
                <a:latin typeface="宋体" panose="02010600030101010101" pitchFamily="2" charset="-122"/>
                <a:ea typeface="宋体" panose="02010600030101010101" pitchFamily="2" charset="-122"/>
              </a:rPr>
              <a:t>编码实现</a:t>
            </a:r>
            <a:endParaRPr lang="zh-CN" altLang="en-US" dirty="0">
              <a:solidFill>
                <a:srgbClr val="7030A0"/>
              </a:solidFill>
            </a:endParaRPr>
          </a:p>
        </p:txBody>
      </p:sp>
    </p:spTree>
    <p:extLst>
      <p:ext uri="{BB962C8B-B14F-4D97-AF65-F5344CB8AC3E}">
        <p14:creationId xmlns:p14="http://schemas.microsoft.com/office/powerpoint/2010/main" val="23842691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F428643-1191-2961-D654-E31A8D0E4933}"/>
              </a:ext>
            </a:extLst>
          </p:cNvPr>
          <p:cNvSpPr>
            <a:spLocks noGrp="1"/>
          </p:cNvSpPr>
          <p:nvPr>
            <p:ph type="ctrTitle"/>
          </p:nvPr>
        </p:nvSpPr>
        <p:spPr>
          <a:xfrm>
            <a:off x="1300480" y="1026160"/>
            <a:ext cx="9144000" cy="508000"/>
          </a:xfrm>
        </p:spPr>
        <p:txBody>
          <a:bodyPr/>
          <a:lstStyle/>
          <a:p>
            <a:pPr marL="457200" indent="-457200" algn="l">
              <a:buFont typeface="Wingdings" panose="05000000000000000000" pitchFamily="2" charset="2"/>
              <a:buChar char="Ø"/>
            </a:pPr>
            <a:r>
              <a:rPr lang="zh-CN" altLang="en-US" sz="2800" dirty="0">
                <a:latin typeface="宋体" panose="02010600030101010101" pitchFamily="2" charset="-122"/>
                <a:ea typeface="宋体" panose="02010600030101010101" pitchFamily="2" charset="-122"/>
              </a:rPr>
              <a:t>编码</a:t>
            </a:r>
            <a:r>
              <a:rPr lang="zh-CN" altLang="en-US" sz="2800" dirty="0" smtClean="0">
                <a:latin typeface="宋体" panose="02010600030101010101" pitchFamily="2" charset="-122"/>
                <a:ea typeface="宋体" panose="02010600030101010101" pitchFamily="2" charset="-122"/>
              </a:rPr>
              <a:t>实现</a:t>
            </a:r>
            <a:r>
              <a:rPr lang="en-US" altLang="zh-CN" sz="2800" dirty="0">
                <a:latin typeface="宋体" panose="02010600030101010101" pitchFamily="2" charset="-122"/>
                <a:ea typeface="宋体" panose="02010600030101010101" pitchFamily="2" charset="-122"/>
              </a:rPr>
              <a:t>·</a:t>
            </a:r>
            <a:r>
              <a:rPr lang="zh-CN" altLang="en-US" sz="2800" dirty="0" smtClean="0">
                <a:latin typeface="宋体" panose="02010600030101010101" pitchFamily="2" charset="-122"/>
                <a:ea typeface="宋体" panose="02010600030101010101" pitchFamily="2" charset="-122"/>
              </a:rPr>
              <a:t>绘制</a:t>
            </a:r>
            <a:r>
              <a:rPr lang="zh-CN" altLang="en-US" sz="2800" dirty="0">
                <a:latin typeface="宋体" panose="02010600030101010101" pitchFamily="2" charset="-122"/>
                <a:ea typeface="宋体" panose="02010600030101010101" pitchFamily="2" charset="-122"/>
              </a:rPr>
              <a:t>直方图的一般</a:t>
            </a:r>
            <a:r>
              <a:rPr lang="zh-CN" altLang="en-US" sz="2800" dirty="0" smtClean="0">
                <a:latin typeface="宋体" panose="02010600030101010101" pitchFamily="2" charset="-122"/>
                <a:ea typeface="宋体" panose="02010600030101010101" pitchFamily="2" charset="-122"/>
              </a:rPr>
              <a:t>方法</a:t>
            </a:r>
            <a:endParaRPr lang="zh-CN" altLang="en-US" sz="2800" dirty="0">
              <a:latin typeface="宋体" panose="02010600030101010101" pitchFamily="2" charset="-122"/>
              <a:ea typeface="宋体" panose="02010600030101010101" pitchFamily="2" charset="-122"/>
            </a:endParaRPr>
          </a:p>
        </p:txBody>
      </p:sp>
      <p:sp>
        <p:nvSpPr>
          <p:cNvPr id="5" name="副标题 4">
            <a:extLst>
              <a:ext uri="{FF2B5EF4-FFF2-40B4-BE49-F238E27FC236}">
                <a16:creationId xmlns:a16="http://schemas.microsoft.com/office/drawing/2014/main" id="{CD245243-235F-F38A-7F70-7BA3FBF4ECE0}"/>
              </a:ext>
            </a:extLst>
          </p:cNvPr>
          <p:cNvSpPr>
            <a:spLocks noGrp="1"/>
          </p:cNvSpPr>
          <p:nvPr>
            <p:ph type="subTitle" idx="1"/>
          </p:nvPr>
        </p:nvSpPr>
        <p:spPr>
          <a:xfrm>
            <a:off x="1300480" y="1702118"/>
            <a:ext cx="4003040" cy="4068762"/>
          </a:xfrm>
        </p:spPr>
        <p:txBody>
          <a:bodyPr/>
          <a:lstStyle/>
          <a:p>
            <a:pPr marL="342900" indent="-342900" algn="l">
              <a:buFont typeface="Wingdings" panose="05000000000000000000" pitchFamily="2" charset="2"/>
              <a:buChar char="u"/>
            </a:pPr>
            <a:endParaRPr lang="en-US" altLang="zh-CN" sz="1800" dirty="0" smtClean="0">
              <a:latin typeface="宋体" panose="02010600030101010101" pitchFamily="2" charset="-122"/>
              <a:ea typeface="宋体" panose="02010600030101010101" pitchFamily="2" charset="-122"/>
            </a:endParaRPr>
          </a:p>
          <a:p>
            <a:pPr algn="l"/>
            <a:r>
              <a:rPr lang="en-US" altLang="zh-CN" sz="1400" dirty="0" smtClean="0">
                <a:latin typeface="宋体" panose="02010600030101010101" pitchFamily="2" charset="-122"/>
                <a:ea typeface="宋体" panose="02010600030101010101" pitchFamily="2" charset="-122"/>
              </a:rPr>
              <a:t>RGB = </a:t>
            </a:r>
            <a:r>
              <a:rPr lang="en-US" altLang="zh-CN" sz="1400" dirty="0" err="1" smtClean="0">
                <a:latin typeface="宋体" panose="02010600030101010101" pitchFamily="2" charset="-122"/>
                <a:ea typeface="宋体" panose="02010600030101010101" pitchFamily="2" charset="-122"/>
              </a:rPr>
              <a:t>imread</a:t>
            </a:r>
            <a:r>
              <a:rPr lang="en-US" altLang="zh-CN" sz="1400" dirty="0" smtClean="0">
                <a:latin typeface="宋体" panose="02010600030101010101" pitchFamily="2" charset="-122"/>
                <a:ea typeface="宋体" panose="02010600030101010101" pitchFamily="2" charset="-122"/>
              </a:rPr>
              <a:t>('./resources/ch2/lena.jpg');</a:t>
            </a:r>
          </a:p>
          <a:p>
            <a:pPr algn="l"/>
            <a:r>
              <a:rPr lang="en-US" altLang="zh-CN" sz="1400" dirty="0" smtClean="0">
                <a:latin typeface="宋体" panose="02010600030101010101" pitchFamily="2" charset="-122"/>
                <a:ea typeface="宋体" panose="02010600030101010101" pitchFamily="2" charset="-122"/>
              </a:rPr>
              <a:t>I=rgb2gray(RGB);</a:t>
            </a:r>
          </a:p>
          <a:p>
            <a:pPr algn="l"/>
            <a:r>
              <a:rPr lang="en-US" altLang="zh-CN" sz="1400" dirty="0" smtClean="0">
                <a:latin typeface="宋体" panose="02010600030101010101" pitchFamily="2" charset="-122"/>
                <a:ea typeface="宋体" panose="02010600030101010101" pitchFamily="2" charset="-122"/>
              </a:rPr>
              <a:t>figure;</a:t>
            </a:r>
          </a:p>
          <a:p>
            <a:pPr algn="l"/>
            <a:r>
              <a:rPr lang="en-US" altLang="zh-CN" sz="1400" dirty="0" smtClean="0">
                <a:latin typeface="宋体" panose="02010600030101010101" pitchFamily="2" charset="-122"/>
                <a:ea typeface="宋体" panose="02010600030101010101" pitchFamily="2" charset="-122"/>
              </a:rPr>
              <a:t>subplot(121),</a:t>
            </a:r>
            <a:r>
              <a:rPr lang="en-US" altLang="zh-CN" sz="1400" dirty="0" err="1" smtClean="0">
                <a:latin typeface="宋体" panose="02010600030101010101" pitchFamily="2" charset="-122"/>
                <a:ea typeface="宋体" panose="02010600030101010101" pitchFamily="2" charset="-122"/>
              </a:rPr>
              <a:t>imhist</a:t>
            </a:r>
            <a:r>
              <a:rPr lang="en-US" altLang="zh-CN" sz="1400" dirty="0" smtClean="0">
                <a:latin typeface="宋体" panose="02010600030101010101" pitchFamily="2" charset="-122"/>
                <a:ea typeface="宋体" panose="02010600030101010101" pitchFamily="2" charset="-122"/>
              </a:rPr>
              <a:t>(I);</a:t>
            </a:r>
          </a:p>
          <a:p>
            <a:pPr algn="l"/>
            <a:r>
              <a:rPr lang="en-US" altLang="zh-CN" sz="1400" dirty="0" smtClean="0">
                <a:latin typeface="宋体" panose="02010600030101010101" pitchFamily="2" charset="-122"/>
                <a:ea typeface="宋体" panose="02010600030101010101" pitchFamily="2" charset="-122"/>
              </a:rPr>
              <a:t>subplot(122),</a:t>
            </a:r>
            <a:r>
              <a:rPr lang="en-US" altLang="zh-CN" sz="1400" dirty="0" err="1" smtClean="0">
                <a:latin typeface="宋体" panose="02010600030101010101" pitchFamily="2" charset="-122"/>
                <a:ea typeface="宋体" panose="02010600030101010101" pitchFamily="2" charset="-122"/>
              </a:rPr>
              <a:t>imhist</a:t>
            </a:r>
            <a:r>
              <a:rPr lang="en-US" altLang="zh-CN" sz="1400" dirty="0" smtClean="0">
                <a:latin typeface="宋体" panose="02010600030101010101" pitchFamily="2" charset="-122"/>
                <a:ea typeface="宋体" panose="02010600030101010101" pitchFamily="2" charset="-122"/>
              </a:rPr>
              <a:t>(I, 64);</a:t>
            </a:r>
          </a:p>
          <a:p>
            <a:pPr marL="342900" indent="-342900" algn="l">
              <a:buFont typeface="Wingdings" panose="05000000000000000000" pitchFamily="2" charset="2"/>
              <a:buChar char="u"/>
            </a:pPr>
            <a:endParaRPr lang="en-US" altLang="zh-CN" sz="1800" dirty="0" smtClean="0">
              <a:latin typeface="宋体" panose="02010600030101010101" pitchFamily="2" charset="-122"/>
              <a:ea typeface="宋体" panose="02010600030101010101" pitchFamily="2" charset="-122"/>
            </a:endParaRPr>
          </a:p>
          <a:p>
            <a:pPr algn="l"/>
            <a:endParaRPr lang="en-US" altLang="zh-CN" sz="1800" dirty="0" smtClean="0">
              <a:latin typeface="宋体" panose="02010600030101010101" pitchFamily="2" charset="-122"/>
              <a:ea typeface="宋体" panose="02010600030101010101" pitchFamily="2" charset="-122"/>
            </a:endParaRPr>
          </a:p>
          <a:p>
            <a:pPr algn="l"/>
            <a:endParaRPr lang="en-US" altLang="zh-CN" sz="2200" dirty="0" smtClean="0">
              <a:solidFill>
                <a:srgbClr val="7030A0"/>
              </a:solidFill>
            </a:endParaRPr>
          </a:p>
          <a:p>
            <a:pPr algn="l"/>
            <a:endParaRPr lang="en-US" altLang="zh-CN" sz="2200" dirty="0" smtClean="0"/>
          </a:p>
          <a:p>
            <a:pPr marL="342900" indent="-342900" algn="l">
              <a:buFont typeface="Wingdings" panose="05000000000000000000" pitchFamily="2" charset="2"/>
              <a:buChar char="u"/>
            </a:pPr>
            <a:endParaRPr lang="en-US" altLang="zh-CN" sz="2200"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zh-CN" altLang="en-US" dirty="0"/>
          </a:p>
        </p:txBody>
      </p:sp>
      <p:sp>
        <p:nvSpPr>
          <p:cNvPr id="2" name="文本框 1"/>
          <p:cNvSpPr txBox="1"/>
          <p:nvPr/>
        </p:nvSpPr>
        <p:spPr>
          <a:xfrm>
            <a:off x="3931920" y="284480"/>
            <a:ext cx="5842000" cy="369332"/>
          </a:xfrm>
          <a:prstGeom prst="rect">
            <a:avLst/>
          </a:prstGeom>
          <a:noFill/>
        </p:spPr>
        <p:txBody>
          <a:bodyPr wrap="square" rtlCol="0">
            <a:spAutoFit/>
          </a:bodyPr>
          <a:lstStyle/>
          <a:p>
            <a:pPr algn="ctr"/>
            <a:r>
              <a:rPr lang="en-US" altLang="zh-CN" dirty="0">
                <a:solidFill>
                  <a:srgbClr val="7030A0"/>
                </a:solidFill>
                <a:latin typeface="宋体" panose="02010600030101010101" pitchFamily="2" charset="-122"/>
                <a:ea typeface="宋体" panose="02010600030101010101" pitchFamily="2" charset="-122"/>
              </a:rPr>
              <a:t>2</a:t>
            </a:r>
            <a:r>
              <a:rPr lang="en-US" altLang="zh-CN" dirty="0" smtClean="0">
                <a:solidFill>
                  <a:srgbClr val="7030A0"/>
                </a:solidFill>
                <a:latin typeface="宋体" panose="02010600030101010101" pitchFamily="2" charset="-122"/>
                <a:ea typeface="宋体" panose="02010600030101010101" pitchFamily="2" charset="-122"/>
              </a:rPr>
              <a:t>.1 </a:t>
            </a:r>
            <a:r>
              <a:rPr lang="zh-CN" altLang="en-US" dirty="0" smtClean="0">
                <a:solidFill>
                  <a:srgbClr val="7030A0"/>
                </a:solidFill>
                <a:latin typeface="宋体" panose="02010600030101010101" pitchFamily="2" charset="-122"/>
                <a:ea typeface="宋体" panose="02010600030101010101" pitchFamily="2" charset="-122"/>
              </a:rPr>
              <a:t>灰度直方图 </a:t>
            </a:r>
            <a:r>
              <a:rPr lang="en-US" altLang="zh-CN" dirty="0" smtClean="0">
                <a:solidFill>
                  <a:srgbClr val="7030A0"/>
                </a:solidFill>
                <a:latin typeface="宋体" panose="02010600030101010101" pitchFamily="2" charset="-122"/>
                <a:ea typeface="宋体" panose="02010600030101010101" pitchFamily="2" charset="-122"/>
              </a:rPr>
              <a:t>· 2.1.3 </a:t>
            </a:r>
            <a:r>
              <a:rPr lang="zh-CN" altLang="en-US" dirty="0" smtClean="0">
                <a:solidFill>
                  <a:srgbClr val="7030A0"/>
                </a:solidFill>
                <a:latin typeface="宋体" panose="02010600030101010101" pitchFamily="2" charset="-122"/>
                <a:ea typeface="宋体" panose="02010600030101010101" pitchFamily="2" charset="-122"/>
              </a:rPr>
              <a:t>编码实现</a:t>
            </a:r>
            <a:endParaRPr lang="zh-CN" altLang="en-US" dirty="0">
              <a:solidFill>
                <a:srgbClr val="7030A0"/>
              </a:solidFill>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5920" y="1702118"/>
            <a:ext cx="6109510" cy="4042640"/>
          </a:xfrm>
          <a:prstGeom prst="rect">
            <a:avLst/>
          </a:prstGeom>
        </p:spPr>
      </p:pic>
    </p:spTree>
    <p:extLst>
      <p:ext uri="{BB962C8B-B14F-4D97-AF65-F5344CB8AC3E}">
        <p14:creationId xmlns:p14="http://schemas.microsoft.com/office/powerpoint/2010/main" val="135878818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F428643-1191-2961-D654-E31A8D0E4933}"/>
              </a:ext>
            </a:extLst>
          </p:cNvPr>
          <p:cNvSpPr>
            <a:spLocks noGrp="1"/>
          </p:cNvSpPr>
          <p:nvPr>
            <p:ph type="ctrTitle"/>
          </p:nvPr>
        </p:nvSpPr>
        <p:spPr>
          <a:xfrm>
            <a:off x="1300480" y="1026160"/>
            <a:ext cx="9144000" cy="508000"/>
          </a:xfrm>
        </p:spPr>
        <p:txBody>
          <a:bodyPr/>
          <a:lstStyle/>
          <a:p>
            <a:pPr marL="457200" indent="-457200" algn="l">
              <a:buFont typeface="Wingdings" panose="05000000000000000000" pitchFamily="2" charset="2"/>
              <a:buChar char="Ø"/>
            </a:pPr>
            <a:r>
              <a:rPr lang="zh-CN" altLang="en-US" sz="2800" dirty="0">
                <a:latin typeface="宋体" panose="02010600030101010101" pitchFamily="2" charset="-122"/>
                <a:ea typeface="宋体" panose="02010600030101010101" pitchFamily="2" charset="-122"/>
              </a:rPr>
              <a:t>编码</a:t>
            </a:r>
            <a:r>
              <a:rPr lang="zh-CN" altLang="en-US" sz="2800" dirty="0" smtClean="0">
                <a:latin typeface="宋体" panose="02010600030101010101" pitchFamily="2" charset="-122"/>
                <a:ea typeface="宋体" panose="02010600030101010101" pitchFamily="2" charset="-122"/>
              </a:rPr>
              <a:t>实现</a:t>
            </a:r>
            <a:r>
              <a:rPr lang="en-US" altLang="zh-CN" sz="2800" dirty="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绘制直方图的一般方法</a:t>
            </a:r>
          </a:p>
        </p:txBody>
      </p:sp>
      <p:sp>
        <p:nvSpPr>
          <p:cNvPr id="5" name="副标题 4">
            <a:extLst>
              <a:ext uri="{FF2B5EF4-FFF2-40B4-BE49-F238E27FC236}">
                <a16:creationId xmlns:a16="http://schemas.microsoft.com/office/drawing/2014/main" id="{CD245243-235F-F38A-7F70-7BA3FBF4ECE0}"/>
              </a:ext>
            </a:extLst>
          </p:cNvPr>
          <p:cNvSpPr>
            <a:spLocks noGrp="1"/>
          </p:cNvSpPr>
          <p:nvPr>
            <p:ph type="subTitle" idx="1"/>
          </p:nvPr>
        </p:nvSpPr>
        <p:spPr>
          <a:xfrm>
            <a:off x="1218570" y="1534160"/>
            <a:ext cx="9144000" cy="4434522"/>
          </a:xfrm>
        </p:spPr>
        <p:txBody>
          <a:bodyPr/>
          <a:lstStyle/>
          <a:p>
            <a:pPr marL="342900" indent="-342900" algn="l">
              <a:buFont typeface="Wingdings" panose="05000000000000000000" pitchFamily="2" charset="2"/>
              <a:buChar char="u"/>
            </a:pPr>
            <a:endParaRPr lang="en-US" altLang="zh-CN" sz="1800" dirty="0" smtClean="0">
              <a:latin typeface="宋体" panose="02010600030101010101" pitchFamily="2" charset="-122"/>
              <a:ea typeface="宋体" panose="02010600030101010101" pitchFamily="2" charset="-122"/>
            </a:endParaRPr>
          </a:p>
          <a:p>
            <a:pPr marL="342900" indent="-342900" algn="l">
              <a:buFont typeface="Wingdings" panose="05000000000000000000" pitchFamily="2" charset="2"/>
              <a:buChar char="u"/>
            </a:pPr>
            <a:r>
              <a:rPr lang="zh-CN" altLang="en-US" sz="1400" dirty="0">
                <a:latin typeface="宋体" panose="02010600030101010101" pitchFamily="2" charset="-122"/>
                <a:ea typeface="宋体" panose="02010600030101010101" pitchFamily="2" charset="-122"/>
              </a:rPr>
              <a:t>未经归一化处理的直方图纵轴表示图像中所有像素取得某一个特定灰度值的</a:t>
            </a:r>
            <a:r>
              <a:rPr lang="zh-CN" altLang="en-US" sz="1400" dirty="0" smtClean="0">
                <a:latin typeface="宋体" panose="02010600030101010101" pitchFamily="2" charset="-122"/>
                <a:ea typeface="宋体" panose="02010600030101010101" pitchFamily="2" charset="-122"/>
              </a:rPr>
              <a:t>统计次数</a:t>
            </a:r>
            <a:r>
              <a:rPr lang="zh-CN" altLang="en-US" sz="1400" dirty="0">
                <a:latin typeface="宋体" panose="02010600030101010101" pitchFamily="2" charset="-122"/>
                <a:ea typeface="宋体" panose="02010600030101010101" pitchFamily="2" charset="-122"/>
              </a:rPr>
              <a:t>，横轴则对应从</a:t>
            </a:r>
            <a:r>
              <a:rPr lang="en-US" altLang="zh-CN" sz="1400" dirty="0">
                <a:latin typeface="宋体" panose="02010600030101010101" pitchFamily="2" charset="-122"/>
                <a:ea typeface="宋体" panose="02010600030101010101" pitchFamily="2" charset="-122"/>
              </a:rPr>
              <a:t>0</a:t>
            </a:r>
            <a:r>
              <a:rPr lang="zh-CN" altLang="en-US" sz="1400" dirty="0">
                <a:latin typeface="宋体" panose="02010600030101010101" pitchFamily="2" charset="-122"/>
                <a:ea typeface="宋体" panose="02010600030101010101" pitchFamily="2" charset="-122"/>
              </a:rPr>
              <a:t>到</a:t>
            </a:r>
            <a:r>
              <a:rPr lang="en-US" altLang="zh-CN" sz="1400" dirty="0">
                <a:latin typeface="宋体" panose="02010600030101010101" pitchFamily="2" charset="-122"/>
                <a:ea typeface="宋体" panose="02010600030101010101" pitchFamily="2" charset="-122"/>
              </a:rPr>
              <a:t>255</a:t>
            </a:r>
            <a:r>
              <a:rPr lang="zh-CN" altLang="en-US" sz="1400" dirty="0">
                <a:latin typeface="宋体" panose="02010600030101010101" pitchFamily="2" charset="-122"/>
                <a:ea typeface="宋体" panose="02010600030101010101" pitchFamily="2" charset="-122"/>
              </a:rPr>
              <a:t>之间总计</a:t>
            </a:r>
            <a:r>
              <a:rPr lang="en-US" altLang="zh-CN" sz="1400" dirty="0">
                <a:latin typeface="宋体" panose="02010600030101010101" pitchFamily="2" charset="-122"/>
                <a:ea typeface="宋体" panose="02010600030101010101" pitchFamily="2" charset="-122"/>
              </a:rPr>
              <a:t>256</a:t>
            </a:r>
            <a:r>
              <a:rPr lang="zh-CN" altLang="en-US" sz="1400" dirty="0">
                <a:latin typeface="宋体" panose="02010600030101010101" pitchFamily="2" charset="-122"/>
                <a:ea typeface="宋体" panose="02010600030101010101" pitchFamily="2" charset="-122"/>
              </a:rPr>
              <a:t>个灰度等级，这也就覆盖</a:t>
            </a:r>
            <a:r>
              <a:rPr lang="zh-CN" altLang="en-US" sz="1400" dirty="0" smtClean="0">
                <a:latin typeface="宋体" panose="02010600030101010101" pitchFamily="2" charset="-122"/>
                <a:ea typeface="宋体" panose="02010600030101010101" pitchFamily="2" charset="-122"/>
              </a:rPr>
              <a:t>了</a:t>
            </a:r>
            <a:r>
              <a:rPr lang="en-US" altLang="zh-CN" sz="1400" dirty="0" smtClean="0">
                <a:solidFill>
                  <a:srgbClr val="7030A0"/>
                </a:solidFill>
                <a:latin typeface="宋体" panose="02010600030101010101" pitchFamily="2" charset="-122"/>
                <a:ea typeface="宋体" panose="02010600030101010101" pitchFamily="2" charset="-122"/>
              </a:rPr>
              <a:t>uint8</a:t>
            </a:r>
            <a:r>
              <a:rPr lang="zh-CN" altLang="en-US" sz="1400" dirty="0">
                <a:solidFill>
                  <a:srgbClr val="7030A0"/>
                </a:solidFill>
                <a:latin typeface="宋体" panose="02010600030101010101" pitchFamily="2" charset="-122"/>
                <a:ea typeface="宋体" panose="02010600030101010101" pitchFamily="2" charset="-122"/>
              </a:rPr>
              <a:t>存储</a:t>
            </a:r>
            <a:r>
              <a:rPr lang="zh-CN" altLang="en-US" sz="1400" dirty="0" smtClean="0">
                <a:solidFill>
                  <a:srgbClr val="7030A0"/>
                </a:solidFill>
                <a:latin typeface="宋体" panose="02010600030101010101" pitchFamily="2" charset="-122"/>
                <a:ea typeface="宋体" panose="02010600030101010101" pitchFamily="2" charset="-122"/>
              </a:rPr>
              <a:t>格式</a:t>
            </a:r>
            <a:r>
              <a:rPr lang="zh-CN" altLang="en-US" sz="1400" dirty="0" smtClean="0">
                <a:latin typeface="宋体" panose="02010600030101010101" pitchFamily="2" charset="-122"/>
                <a:ea typeface="宋体" panose="02010600030101010101" pitchFamily="2" charset="-122"/>
              </a:rPr>
              <a:t>的</a:t>
            </a:r>
            <a:r>
              <a:rPr lang="zh-CN" altLang="en-US" sz="1400" dirty="0">
                <a:latin typeface="宋体" panose="02010600030101010101" pitchFamily="2" charset="-122"/>
                <a:ea typeface="宋体" panose="02010600030101010101" pitchFamily="2" charset="-122"/>
              </a:rPr>
              <a:t>灰度图像中所有可能的取值。 有些时候可能并不需要将</a:t>
            </a:r>
            <a:r>
              <a:rPr lang="en-US" altLang="zh-CN" sz="1400" dirty="0">
                <a:latin typeface="宋体" panose="02010600030101010101" pitchFamily="2" charset="-122"/>
                <a:ea typeface="宋体" panose="02010600030101010101" pitchFamily="2" charset="-122"/>
              </a:rPr>
              <a:t>256</a:t>
            </a:r>
            <a:r>
              <a:rPr lang="zh-CN" altLang="en-US" sz="1400" dirty="0">
                <a:latin typeface="宋体" panose="02010600030101010101" pitchFamily="2" charset="-122"/>
                <a:ea typeface="宋体" panose="02010600030101010101" pitchFamily="2" charset="-122"/>
              </a:rPr>
              <a:t>个灰度等级都统计一遍，从直方图中也可以看到</a:t>
            </a:r>
            <a:r>
              <a:rPr lang="zh-CN" altLang="en-US" sz="1400" dirty="0" smtClean="0">
                <a:latin typeface="宋体" panose="02010600030101010101" pitchFamily="2" charset="-122"/>
                <a:ea typeface="宋体" panose="02010600030101010101" pitchFamily="2" charset="-122"/>
              </a:rPr>
              <a:t>，相邻</a:t>
            </a:r>
            <a:r>
              <a:rPr lang="zh-CN" altLang="en-US" sz="1400" dirty="0">
                <a:latin typeface="宋体" panose="02010600030101010101" pitchFamily="2" charset="-122"/>
                <a:ea typeface="宋体" panose="02010600030101010101" pitchFamily="2" charset="-122"/>
              </a:rPr>
              <a:t>的灰度值统计特性也比较相近，这时可能会考虑</a:t>
            </a:r>
            <a:r>
              <a:rPr lang="zh-CN" altLang="en-US" sz="1400" dirty="0">
                <a:solidFill>
                  <a:srgbClr val="7030A0"/>
                </a:solidFill>
                <a:latin typeface="宋体" panose="02010600030101010101" pitchFamily="2" charset="-122"/>
                <a:ea typeface="宋体" panose="02010600030101010101" pitchFamily="2" charset="-122"/>
              </a:rPr>
              <a:t>将灰度等级划分为若干个小的</a:t>
            </a:r>
            <a:r>
              <a:rPr lang="zh-CN" altLang="en-US" sz="1400" dirty="0" smtClean="0">
                <a:solidFill>
                  <a:srgbClr val="7030A0"/>
                </a:solidFill>
                <a:latin typeface="宋体" panose="02010600030101010101" pitchFamily="2" charset="-122"/>
                <a:ea typeface="宋体" panose="02010600030101010101" pitchFamily="2" charset="-122"/>
              </a:rPr>
              <a:t>区间</a:t>
            </a:r>
            <a:r>
              <a:rPr lang="zh-CN" altLang="en-US" sz="1400" dirty="0">
                <a:latin typeface="宋体" panose="02010600030101010101" pitchFamily="2" charset="-122"/>
                <a:ea typeface="宋体" panose="02010600030101010101" pitchFamily="2" charset="-122"/>
              </a:rPr>
              <a:t>，然后统计像素点落在这些区间内的情况</a:t>
            </a:r>
            <a:r>
              <a:rPr lang="zh-CN" altLang="en-US" sz="1400" dirty="0" smtClean="0">
                <a:latin typeface="宋体" panose="02010600030101010101" pitchFamily="2" charset="-122"/>
                <a:ea typeface="宋体" panose="02010600030101010101" pitchFamily="2" charset="-122"/>
              </a:rPr>
              <a:t>。</a:t>
            </a:r>
            <a:endParaRPr lang="en-US" altLang="zh-CN" sz="1400" dirty="0" smtClean="0">
              <a:latin typeface="宋体" panose="02010600030101010101" pitchFamily="2" charset="-122"/>
              <a:ea typeface="宋体" panose="02010600030101010101" pitchFamily="2" charset="-122"/>
            </a:endParaRPr>
          </a:p>
          <a:p>
            <a:pPr algn="l"/>
            <a:endParaRPr lang="en-US" altLang="zh-CN" sz="1400" dirty="0">
              <a:latin typeface="宋体" panose="02010600030101010101" pitchFamily="2" charset="-122"/>
              <a:ea typeface="宋体" panose="02010600030101010101" pitchFamily="2" charset="-122"/>
            </a:endParaRPr>
          </a:p>
          <a:p>
            <a:pPr algn="l"/>
            <a:r>
              <a:rPr lang="en-US" altLang="zh-CN" sz="1400" dirty="0" smtClean="0">
                <a:latin typeface="宋体" panose="02010600030101010101" pitchFamily="2" charset="-122"/>
                <a:ea typeface="宋体" panose="02010600030101010101" pitchFamily="2" charset="-122"/>
              </a:rPr>
              <a:t>    </a:t>
            </a:r>
            <a:r>
              <a:rPr lang="zh-CN" altLang="en-US" sz="1400" dirty="0" smtClean="0">
                <a:latin typeface="宋体" panose="02010600030101010101" pitchFamily="2" charset="-122"/>
                <a:ea typeface="宋体" panose="02010600030101010101" pitchFamily="2" charset="-122"/>
              </a:rPr>
              <a:t>前面</a:t>
            </a:r>
            <a:r>
              <a:rPr lang="zh-CN" altLang="en-US" sz="1400" dirty="0">
                <a:latin typeface="宋体" panose="02010600030101010101" pitchFamily="2" charset="-122"/>
                <a:ea typeface="宋体" panose="02010600030101010101" pitchFamily="2" charset="-122"/>
              </a:rPr>
              <a:t>给出的</a:t>
            </a:r>
            <a:r>
              <a:rPr lang="en-US" altLang="zh-CN" sz="1400" dirty="0" err="1" smtClean="0">
                <a:latin typeface="宋体" panose="02010600030101010101" pitchFamily="2" charset="-122"/>
                <a:ea typeface="宋体" panose="02010600030101010101" pitchFamily="2" charset="-122"/>
              </a:rPr>
              <a:t>imhist</a:t>
            </a:r>
            <a:r>
              <a:rPr lang="zh-CN" altLang="en-US" sz="1400" dirty="0" smtClean="0">
                <a:latin typeface="宋体" panose="02010600030101010101" pitchFamily="2" charset="-122"/>
                <a:ea typeface="宋体" panose="02010600030101010101" pitchFamily="2" charset="-122"/>
              </a:rPr>
              <a:t>函数</a:t>
            </a:r>
            <a:r>
              <a:rPr lang="zh-CN" altLang="en-US" sz="1400" dirty="0">
                <a:latin typeface="宋体" panose="02010600030101010101" pitchFamily="2" charset="-122"/>
                <a:ea typeface="宋体" panose="02010600030101010101" pitchFamily="2" charset="-122"/>
              </a:rPr>
              <a:t>的第二种语法</a:t>
            </a:r>
            <a:r>
              <a:rPr lang="zh-CN" altLang="en-US" sz="1400" dirty="0" smtClean="0">
                <a:latin typeface="宋体" panose="02010600030101010101" pitchFamily="2" charset="-122"/>
                <a:ea typeface="宋体" panose="02010600030101010101" pitchFamily="2" charset="-122"/>
              </a:rPr>
              <a:t>形式</a:t>
            </a:r>
            <a:r>
              <a:rPr lang="zh-CN" altLang="en-US" sz="1400" dirty="0">
                <a:latin typeface="宋体" panose="02010600030101010101" pitchFamily="2" charset="-122"/>
                <a:ea typeface="宋体" panose="02010600030101010101" pitchFamily="2" charset="-122"/>
              </a:rPr>
              <a:t>为实现这种</a:t>
            </a:r>
            <a:r>
              <a:rPr lang="zh-CN" altLang="en-US" sz="1400" dirty="0" smtClean="0">
                <a:latin typeface="宋体" panose="02010600030101010101" pitchFamily="2" charset="-122"/>
                <a:ea typeface="宋体" panose="02010600030101010101" pitchFamily="2" charset="-122"/>
              </a:rPr>
              <a:t>类型</a:t>
            </a:r>
            <a:endParaRPr lang="en-US" altLang="zh-CN" sz="1400" dirty="0" smtClean="0">
              <a:latin typeface="宋体" panose="02010600030101010101" pitchFamily="2" charset="-122"/>
              <a:ea typeface="宋体" panose="02010600030101010101" pitchFamily="2" charset="-122"/>
            </a:endParaRPr>
          </a:p>
          <a:p>
            <a:pPr algn="l"/>
            <a:r>
              <a:rPr lang="zh-CN" altLang="en-US" sz="1400" dirty="0" smtClean="0">
                <a:latin typeface="宋体" panose="02010600030101010101" pitchFamily="2" charset="-122"/>
                <a:ea typeface="宋体" panose="02010600030101010101" pitchFamily="2" charset="-122"/>
              </a:rPr>
              <a:t>的</a:t>
            </a:r>
            <a:r>
              <a:rPr lang="zh-CN" altLang="en-US" sz="1400" dirty="0">
                <a:latin typeface="宋体" panose="02010600030101010101" pitchFamily="2" charset="-122"/>
                <a:ea typeface="宋体" panose="02010600030101010101" pitchFamily="2" charset="-122"/>
              </a:rPr>
              <a:t>统计提供了便利。</a:t>
            </a:r>
            <a:r>
              <a:rPr lang="zh-CN" altLang="en-US" sz="1400" dirty="0" smtClean="0">
                <a:latin typeface="宋体" panose="02010600030101010101" pitchFamily="2" charset="-122"/>
                <a:ea typeface="宋体" panose="02010600030101010101" pitchFamily="2" charset="-122"/>
              </a:rPr>
              <a:t>如图中右图所</a:t>
            </a:r>
            <a:r>
              <a:rPr lang="zh-CN" altLang="en-US" sz="1400" dirty="0">
                <a:latin typeface="宋体" panose="02010600030101010101" pitchFamily="2" charset="-122"/>
                <a:ea typeface="宋体" panose="02010600030101010101" pitchFamily="2" charset="-122"/>
              </a:rPr>
              <a:t>示，我们将灰度等级划分</a:t>
            </a:r>
            <a:r>
              <a:rPr lang="zh-CN" altLang="en-US" sz="1400" dirty="0" smtClean="0">
                <a:latin typeface="宋体" panose="02010600030101010101" pitchFamily="2" charset="-122"/>
                <a:ea typeface="宋体" panose="02010600030101010101" pitchFamily="2" charset="-122"/>
              </a:rPr>
              <a:t>成</a:t>
            </a:r>
            <a:endParaRPr lang="en-US" altLang="zh-CN" sz="1400" dirty="0" smtClean="0">
              <a:latin typeface="宋体" panose="02010600030101010101" pitchFamily="2" charset="-122"/>
              <a:ea typeface="宋体" panose="02010600030101010101" pitchFamily="2" charset="-122"/>
            </a:endParaRPr>
          </a:p>
          <a:p>
            <a:pPr algn="l"/>
            <a:r>
              <a:rPr lang="zh-CN" altLang="en-US" sz="1400" dirty="0" smtClean="0">
                <a:latin typeface="宋体" panose="02010600030101010101" pitchFamily="2" charset="-122"/>
                <a:ea typeface="宋体" panose="02010600030101010101" pitchFamily="2" charset="-122"/>
              </a:rPr>
              <a:t>了</a:t>
            </a:r>
            <a:r>
              <a:rPr lang="en-US" altLang="zh-CN" sz="1400" dirty="0" smtClean="0">
                <a:solidFill>
                  <a:srgbClr val="7030A0"/>
                </a:solidFill>
                <a:latin typeface="宋体" panose="02010600030101010101" pitchFamily="2" charset="-122"/>
                <a:ea typeface="宋体" panose="02010600030101010101" pitchFamily="2" charset="-122"/>
              </a:rPr>
              <a:t>64</a:t>
            </a:r>
            <a:r>
              <a:rPr lang="zh-CN" altLang="en-US" sz="1400" dirty="0">
                <a:solidFill>
                  <a:srgbClr val="7030A0"/>
                </a:solidFill>
                <a:latin typeface="宋体" panose="02010600030101010101" pitchFamily="2" charset="-122"/>
                <a:ea typeface="宋体" panose="02010600030101010101" pitchFamily="2" charset="-122"/>
              </a:rPr>
              <a:t>个小区间</a:t>
            </a:r>
            <a:r>
              <a:rPr lang="zh-CN" altLang="en-US" sz="1400" dirty="0">
                <a:latin typeface="宋体" panose="02010600030101010101" pitchFamily="2" charset="-122"/>
                <a:ea typeface="宋体" panose="02010600030101010101" pitchFamily="2" charset="-122"/>
              </a:rPr>
              <a:t>，然后独立统计落在这些小区间内的像素情况</a:t>
            </a:r>
            <a:r>
              <a:rPr lang="zh-CN" altLang="en-US" sz="1400" dirty="0" smtClean="0">
                <a:latin typeface="宋体" panose="02010600030101010101" pitchFamily="2" charset="-122"/>
                <a:ea typeface="宋体" panose="02010600030101010101" pitchFamily="2" charset="-122"/>
              </a:rPr>
              <a:t>。</a:t>
            </a:r>
            <a:endParaRPr lang="en-US" altLang="zh-CN" sz="1400" dirty="0" smtClean="0">
              <a:latin typeface="宋体" panose="02010600030101010101" pitchFamily="2" charset="-122"/>
              <a:ea typeface="宋体" panose="02010600030101010101" pitchFamily="2" charset="-122"/>
            </a:endParaRPr>
          </a:p>
          <a:p>
            <a:pPr algn="l"/>
            <a:r>
              <a:rPr lang="zh-CN" altLang="en-US" sz="1400" dirty="0" smtClean="0">
                <a:latin typeface="宋体" panose="02010600030101010101" pitchFamily="2" charset="-122"/>
                <a:ea typeface="宋体" panose="02010600030101010101" pitchFamily="2" charset="-122"/>
              </a:rPr>
              <a:t>对比</a:t>
            </a:r>
            <a:r>
              <a:rPr lang="zh-CN" altLang="en-US" sz="1400" dirty="0">
                <a:latin typeface="宋体" panose="02010600030101010101" pitchFamily="2" charset="-122"/>
                <a:ea typeface="宋体" panose="02010600030101010101" pitchFamily="2" charset="-122"/>
              </a:rPr>
              <a:t>左图，不难发现，</a:t>
            </a:r>
            <a:r>
              <a:rPr lang="zh-CN" altLang="en-US" sz="1400" dirty="0" smtClean="0">
                <a:latin typeface="宋体" panose="02010600030101010101" pitchFamily="2" charset="-122"/>
                <a:ea typeface="宋体" panose="02010600030101010101" pitchFamily="2" charset="-122"/>
              </a:rPr>
              <a:t>右图</a:t>
            </a:r>
            <a:r>
              <a:rPr lang="zh-CN" altLang="en-US" sz="1400" dirty="0">
                <a:latin typeface="宋体" panose="02010600030101010101" pitchFamily="2" charset="-122"/>
                <a:ea typeface="宋体" panose="02010600030101010101" pitchFamily="2" charset="-122"/>
              </a:rPr>
              <a:t>中的图像是一条条彼此离散的竖线</a:t>
            </a:r>
            <a:r>
              <a:rPr lang="zh-CN" altLang="en-US" sz="1400" dirty="0" smtClean="0">
                <a:latin typeface="宋体" panose="02010600030101010101" pitchFamily="2" charset="-122"/>
                <a:ea typeface="宋体" panose="02010600030101010101" pitchFamily="2" charset="-122"/>
              </a:rPr>
              <a:t>。</a:t>
            </a:r>
            <a:endParaRPr lang="en-US" altLang="zh-CN" sz="1400" dirty="0" smtClean="0">
              <a:latin typeface="宋体" panose="02010600030101010101" pitchFamily="2" charset="-122"/>
              <a:ea typeface="宋体" panose="02010600030101010101" pitchFamily="2" charset="-122"/>
            </a:endParaRPr>
          </a:p>
          <a:p>
            <a:pPr algn="l"/>
            <a:r>
              <a:rPr lang="zh-CN" altLang="en-US" sz="1400" dirty="0" smtClean="0">
                <a:latin typeface="宋体" panose="02010600030101010101" pitchFamily="2" charset="-122"/>
                <a:ea typeface="宋体" panose="02010600030101010101" pitchFamily="2" charset="-122"/>
              </a:rPr>
              <a:t>另外</a:t>
            </a:r>
            <a:r>
              <a:rPr lang="zh-CN" altLang="en-US" sz="1400" dirty="0">
                <a:latin typeface="宋体" panose="02010600030101010101" pitchFamily="2" charset="-122"/>
                <a:ea typeface="宋体" panose="02010600030101010101" pitchFamily="2" charset="-122"/>
              </a:rPr>
              <a:t>，由于每条竖线对应的不再是某一个</a:t>
            </a:r>
            <a:r>
              <a:rPr lang="zh-CN" altLang="en-US" sz="1400" dirty="0" smtClean="0">
                <a:latin typeface="宋体" panose="02010600030101010101" pitchFamily="2" charset="-122"/>
                <a:ea typeface="宋体" panose="02010600030101010101" pitchFamily="2" charset="-122"/>
              </a:rPr>
              <a:t>灰度等级</a:t>
            </a:r>
            <a:r>
              <a:rPr lang="zh-CN" altLang="en-US" sz="1400" dirty="0">
                <a:latin typeface="宋体" panose="02010600030101010101" pitchFamily="2" charset="-122"/>
                <a:ea typeface="宋体" panose="02010600030101010101" pitchFamily="2" charset="-122"/>
              </a:rPr>
              <a:t>的像素点个数</a:t>
            </a:r>
            <a:r>
              <a:rPr lang="zh-CN" altLang="en-US" sz="1400" dirty="0" smtClean="0">
                <a:latin typeface="宋体" panose="02010600030101010101" pitchFamily="2" charset="-122"/>
                <a:ea typeface="宋体" panose="02010600030101010101" pitchFamily="2" charset="-122"/>
              </a:rPr>
              <a:t>，</a:t>
            </a:r>
            <a:endParaRPr lang="en-US" altLang="zh-CN" sz="1400" dirty="0" smtClean="0">
              <a:latin typeface="宋体" panose="02010600030101010101" pitchFamily="2" charset="-122"/>
              <a:ea typeface="宋体" panose="02010600030101010101" pitchFamily="2" charset="-122"/>
            </a:endParaRPr>
          </a:p>
          <a:p>
            <a:pPr algn="l"/>
            <a:r>
              <a:rPr lang="zh-CN" altLang="en-US" sz="1400" dirty="0" smtClean="0">
                <a:latin typeface="宋体" panose="02010600030101010101" pitchFamily="2" charset="-122"/>
                <a:ea typeface="宋体" panose="02010600030101010101" pitchFamily="2" charset="-122"/>
              </a:rPr>
              <a:t>而是</a:t>
            </a:r>
            <a:r>
              <a:rPr lang="zh-CN" altLang="en-US" sz="1400" dirty="0">
                <a:latin typeface="宋体" panose="02010600030101010101" pitchFamily="2" charset="-122"/>
                <a:ea typeface="宋体" panose="02010600030101010101" pitchFamily="2" charset="-122"/>
              </a:rPr>
              <a:t>某一个灰度区间内像素的个数，每条离散的竖线所表示的</a:t>
            </a:r>
            <a:r>
              <a:rPr lang="zh-CN" altLang="en-US" sz="1400" dirty="0" smtClean="0">
                <a:latin typeface="宋体" panose="02010600030101010101" pitchFamily="2" charset="-122"/>
                <a:ea typeface="宋体" panose="02010600030101010101" pitchFamily="2" charset="-122"/>
              </a:rPr>
              <a:t>点</a:t>
            </a:r>
            <a:endParaRPr lang="en-US" altLang="zh-CN" sz="1400" dirty="0" smtClean="0">
              <a:latin typeface="宋体" panose="02010600030101010101" pitchFamily="2" charset="-122"/>
              <a:ea typeface="宋体" panose="02010600030101010101" pitchFamily="2" charset="-122"/>
            </a:endParaRPr>
          </a:p>
          <a:p>
            <a:pPr algn="l"/>
            <a:r>
              <a:rPr lang="zh-CN" altLang="en-US" sz="1400" dirty="0" smtClean="0">
                <a:latin typeface="宋体" panose="02010600030101010101" pitchFamily="2" charset="-122"/>
                <a:ea typeface="宋体" panose="02010600030101010101" pitchFamily="2" charset="-122"/>
              </a:rPr>
              <a:t>数</a:t>
            </a:r>
            <a:r>
              <a:rPr lang="zh-CN" altLang="en-US" sz="1400" dirty="0">
                <a:latin typeface="宋体" panose="02010600030101010101" pitchFamily="2" charset="-122"/>
                <a:ea typeface="宋体" panose="02010600030101010101" pitchFamily="2" charset="-122"/>
              </a:rPr>
              <a:t>也更多，所以从图中来看，右图纵轴上的刻度范围要比左图</a:t>
            </a:r>
            <a:r>
              <a:rPr lang="zh-CN" altLang="en-US" sz="1400" dirty="0" smtClean="0">
                <a:latin typeface="宋体" panose="02010600030101010101" pitchFamily="2" charset="-122"/>
                <a:ea typeface="宋体" panose="02010600030101010101" pitchFamily="2" charset="-122"/>
              </a:rPr>
              <a:t>中</a:t>
            </a:r>
            <a:endParaRPr lang="en-US" altLang="zh-CN" sz="1400" dirty="0" smtClean="0">
              <a:latin typeface="宋体" panose="02010600030101010101" pitchFamily="2" charset="-122"/>
              <a:ea typeface="宋体" panose="02010600030101010101" pitchFamily="2" charset="-122"/>
            </a:endParaRPr>
          </a:p>
          <a:p>
            <a:pPr algn="l"/>
            <a:r>
              <a:rPr lang="zh-CN" altLang="en-US" sz="1400" dirty="0" smtClean="0">
                <a:latin typeface="宋体" panose="02010600030101010101" pitchFamily="2" charset="-122"/>
                <a:ea typeface="宋体" panose="02010600030101010101" pitchFamily="2" charset="-122"/>
              </a:rPr>
              <a:t>的</a:t>
            </a:r>
            <a:r>
              <a:rPr lang="zh-CN" altLang="en-US" sz="1400" dirty="0">
                <a:latin typeface="宋体" panose="02010600030101010101" pitchFamily="2" charset="-122"/>
                <a:ea typeface="宋体" panose="02010600030101010101" pitchFamily="2" charset="-122"/>
              </a:rPr>
              <a:t>大，但两者的</a:t>
            </a:r>
            <a:r>
              <a:rPr lang="zh-CN" altLang="en-US" sz="1400" dirty="0" smtClean="0">
                <a:solidFill>
                  <a:srgbClr val="7030A0"/>
                </a:solidFill>
                <a:latin typeface="宋体" panose="02010600030101010101" pitchFamily="2" charset="-122"/>
                <a:ea typeface="宋体" panose="02010600030101010101" pitchFamily="2" charset="-122"/>
              </a:rPr>
              <a:t>统计特性</a:t>
            </a:r>
            <a:r>
              <a:rPr lang="en-US" altLang="zh-CN" sz="1400" dirty="0">
                <a:solidFill>
                  <a:srgbClr val="7030A0"/>
                </a:solidFill>
                <a:latin typeface="宋体" panose="02010600030101010101" pitchFamily="2" charset="-122"/>
                <a:ea typeface="宋体" panose="02010600030101010101" pitchFamily="2" charset="-122"/>
              </a:rPr>
              <a:t>(</a:t>
            </a:r>
            <a:r>
              <a:rPr lang="zh-CN" altLang="en-US" sz="1400" dirty="0">
                <a:solidFill>
                  <a:srgbClr val="7030A0"/>
                </a:solidFill>
                <a:latin typeface="宋体" panose="02010600030101010101" pitchFamily="2" charset="-122"/>
                <a:ea typeface="宋体" panose="02010600030101010101" pitchFamily="2" charset="-122"/>
              </a:rPr>
              <a:t>反映在柱状图的走势上</a:t>
            </a:r>
            <a:r>
              <a:rPr lang="en-US" altLang="zh-CN" sz="1400" dirty="0">
                <a:solidFill>
                  <a:srgbClr val="7030A0"/>
                </a:solidFill>
                <a:latin typeface="宋体" panose="02010600030101010101" pitchFamily="2" charset="-122"/>
                <a:ea typeface="宋体" panose="02010600030101010101" pitchFamily="2" charset="-122"/>
              </a:rPr>
              <a:t>)</a:t>
            </a:r>
            <a:r>
              <a:rPr lang="zh-CN" altLang="en-US" sz="1400" dirty="0">
                <a:solidFill>
                  <a:srgbClr val="7030A0"/>
                </a:solidFill>
                <a:latin typeface="宋体" panose="02010600030101010101" pitchFamily="2" charset="-122"/>
                <a:ea typeface="宋体" panose="02010600030101010101" pitchFamily="2" charset="-122"/>
              </a:rPr>
              <a:t>是一致的</a:t>
            </a:r>
            <a:r>
              <a:rPr lang="zh-CN" altLang="en-US" sz="1400" dirty="0">
                <a:latin typeface="宋体" panose="02010600030101010101" pitchFamily="2" charset="-122"/>
                <a:ea typeface="宋体" panose="02010600030101010101" pitchFamily="2" charset="-122"/>
              </a:rPr>
              <a:t>，</a:t>
            </a:r>
            <a:r>
              <a:rPr lang="zh-CN" altLang="en-US" sz="1400" dirty="0" smtClean="0">
                <a:latin typeface="宋体" panose="02010600030101010101" pitchFamily="2" charset="-122"/>
                <a:ea typeface="宋体" panose="02010600030101010101" pitchFamily="2" charset="-122"/>
              </a:rPr>
              <a:t>因</a:t>
            </a:r>
            <a:endParaRPr lang="en-US" altLang="zh-CN" sz="1400" dirty="0" smtClean="0">
              <a:latin typeface="宋体" panose="02010600030101010101" pitchFamily="2" charset="-122"/>
              <a:ea typeface="宋体" panose="02010600030101010101" pitchFamily="2" charset="-122"/>
            </a:endParaRPr>
          </a:p>
          <a:p>
            <a:pPr algn="l"/>
            <a:r>
              <a:rPr lang="zh-CN" altLang="en-US" sz="1400" dirty="0" smtClean="0">
                <a:latin typeface="宋体" panose="02010600030101010101" pitchFamily="2" charset="-122"/>
                <a:ea typeface="宋体" panose="02010600030101010101" pitchFamily="2" charset="-122"/>
              </a:rPr>
              <a:t>为</a:t>
            </a:r>
            <a:r>
              <a:rPr lang="zh-CN" altLang="en-US" sz="1400" dirty="0">
                <a:latin typeface="宋体" panose="02010600030101010101" pitchFamily="2" charset="-122"/>
                <a:ea typeface="宋体" panose="02010600030101010101" pitchFamily="2" charset="-122"/>
              </a:rPr>
              <a:t>它们都是对同一幅图像进行的统计。</a:t>
            </a:r>
            <a:endParaRPr lang="en-US" altLang="zh-CN" sz="1400" dirty="0" smtClean="0">
              <a:latin typeface="宋体" panose="02010600030101010101" pitchFamily="2" charset="-122"/>
              <a:ea typeface="宋体" panose="02010600030101010101" pitchFamily="2" charset="-122"/>
            </a:endParaRPr>
          </a:p>
          <a:p>
            <a:pPr marL="342900" indent="-342900" algn="l">
              <a:buFont typeface="Wingdings" panose="05000000000000000000" pitchFamily="2" charset="2"/>
              <a:buChar char="u"/>
            </a:pPr>
            <a:endParaRPr lang="en-US" altLang="zh-CN" sz="1800" dirty="0">
              <a:latin typeface="宋体" panose="02010600030101010101" pitchFamily="2" charset="-122"/>
              <a:ea typeface="宋体" panose="02010600030101010101" pitchFamily="2" charset="-122"/>
            </a:endParaRPr>
          </a:p>
          <a:p>
            <a:pPr algn="l"/>
            <a:endParaRPr lang="en-US" altLang="zh-CN" sz="1800" dirty="0" smtClean="0">
              <a:latin typeface="宋体" panose="02010600030101010101" pitchFamily="2" charset="-122"/>
              <a:ea typeface="宋体" panose="02010600030101010101" pitchFamily="2" charset="-122"/>
            </a:endParaRPr>
          </a:p>
          <a:p>
            <a:pPr algn="l"/>
            <a:endParaRPr lang="en-US" altLang="zh-CN" sz="2200" dirty="0" smtClean="0">
              <a:solidFill>
                <a:srgbClr val="7030A0"/>
              </a:solidFill>
            </a:endParaRPr>
          </a:p>
          <a:p>
            <a:pPr algn="l"/>
            <a:endParaRPr lang="en-US" altLang="zh-CN" sz="2200" dirty="0" smtClean="0"/>
          </a:p>
          <a:p>
            <a:pPr marL="342900" indent="-342900" algn="l">
              <a:buFont typeface="Wingdings" panose="05000000000000000000" pitchFamily="2" charset="2"/>
              <a:buChar char="u"/>
            </a:pPr>
            <a:endParaRPr lang="en-US" altLang="zh-CN" sz="2200"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zh-CN" altLang="en-US" dirty="0"/>
          </a:p>
        </p:txBody>
      </p:sp>
      <p:sp>
        <p:nvSpPr>
          <p:cNvPr id="2" name="文本框 1"/>
          <p:cNvSpPr txBox="1"/>
          <p:nvPr/>
        </p:nvSpPr>
        <p:spPr>
          <a:xfrm>
            <a:off x="3931920" y="284480"/>
            <a:ext cx="5842000" cy="369332"/>
          </a:xfrm>
          <a:prstGeom prst="rect">
            <a:avLst/>
          </a:prstGeom>
          <a:noFill/>
        </p:spPr>
        <p:txBody>
          <a:bodyPr wrap="square" rtlCol="0">
            <a:spAutoFit/>
          </a:bodyPr>
          <a:lstStyle/>
          <a:p>
            <a:pPr algn="ctr"/>
            <a:r>
              <a:rPr lang="en-US" altLang="zh-CN" dirty="0">
                <a:solidFill>
                  <a:srgbClr val="7030A0"/>
                </a:solidFill>
                <a:latin typeface="宋体" panose="02010600030101010101" pitchFamily="2" charset="-122"/>
                <a:ea typeface="宋体" panose="02010600030101010101" pitchFamily="2" charset="-122"/>
              </a:rPr>
              <a:t>2</a:t>
            </a:r>
            <a:r>
              <a:rPr lang="en-US" altLang="zh-CN" dirty="0" smtClean="0">
                <a:solidFill>
                  <a:srgbClr val="7030A0"/>
                </a:solidFill>
                <a:latin typeface="宋体" panose="02010600030101010101" pitchFamily="2" charset="-122"/>
                <a:ea typeface="宋体" panose="02010600030101010101" pitchFamily="2" charset="-122"/>
              </a:rPr>
              <a:t>.1 </a:t>
            </a:r>
            <a:r>
              <a:rPr lang="zh-CN" altLang="en-US" dirty="0" smtClean="0">
                <a:solidFill>
                  <a:srgbClr val="7030A0"/>
                </a:solidFill>
                <a:latin typeface="宋体" panose="02010600030101010101" pitchFamily="2" charset="-122"/>
                <a:ea typeface="宋体" panose="02010600030101010101" pitchFamily="2" charset="-122"/>
              </a:rPr>
              <a:t>灰度直方图 </a:t>
            </a:r>
            <a:r>
              <a:rPr lang="en-US" altLang="zh-CN" dirty="0" smtClean="0">
                <a:solidFill>
                  <a:srgbClr val="7030A0"/>
                </a:solidFill>
                <a:latin typeface="宋体" panose="02010600030101010101" pitchFamily="2" charset="-122"/>
                <a:ea typeface="宋体" panose="02010600030101010101" pitchFamily="2" charset="-122"/>
              </a:rPr>
              <a:t>· 2.1.3 </a:t>
            </a:r>
            <a:r>
              <a:rPr lang="zh-CN" altLang="en-US" dirty="0" smtClean="0">
                <a:solidFill>
                  <a:srgbClr val="7030A0"/>
                </a:solidFill>
                <a:latin typeface="宋体" panose="02010600030101010101" pitchFamily="2" charset="-122"/>
                <a:ea typeface="宋体" panose="02010600030101010101" pitchFamily="2" charset="-122"/>
              </a:rPr>
              <a:t>编码实现</a:t>
            </a:r>
            <a:endParaRPr lang="zh-CN" altLang="en-US" dirty="0">
              <a:solidFill>
                <a:srgbClr val="7030A0"/>
              </a:solidFill>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0405" y="2976880"/>
            <a:ext cx="3992165" cy="2641601"/>
          </a:xfrm>
          <a:prstGeom prst="rect">
            <a:avLst/>
          </a:prstGeom>
        </p:spPr>
      </p:pic>
    </p:spTree>
    <p:extLst>
      <p:ext uri="{BB962C8B-B14F-4D97-AF65-F5344CB8AC3E}">
        <p14:creationId xmlns:p14="http://schemas.microsoft.com/office/powerpoint/2010/main" val="343413891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F428643-1191-2961-D654-E31A8D0E4933}"/>
              </a:ext>
            </a:extLst>
          </p:cNvPr>
          <p:cNvSpPr>
            <a:spLocks noGrp="1"/>
          </p:cNvSpPr>
          <p:nvPr>
            <p:ph type="ctrTitle"/>
          </p:nvPr>
        </p:nvSpPr>
        <p:spPr>
          <a:xfrm>
            <a:off x="1300480" y="1026160"/>
            <a:ext cx="9144000" cy="508000"/>
          </a:xfrm>
        </p:spPr>
        <p:txBody>
          <a:bodyPr/>
          <a:lstStyle/>
          <a:p>
            <a:pPr marL="457200" indent="-457200" algn="l">
              <a:buFont typeface="Wingdings" panose="05000000000000000000" pitchFamily="2" charset="2"/>
              <a:buChar char="Ø"/>
            </a:pPr>
            <a:r>
              <a:rPr lang="zh-CN" altLang="en-US" sz="2800" dirty="0">
                <a:latin typeface="宋体" panose="02010600030101010101" pitchFamily="2" charset="-122"/>
                <a:ea typeface="宋体" panose="02010600030101010101" pitchFamily="2" charset="-122"/>
              </a:rPr>
              <a:t>编码</a:t>
            </a:r>
            <a:r>
              <a:rPr lang="zh-CN" altLang="en-US" sz="2800" dirty="0" smtClean="0">
                <a:latin typeface="宋体" panose="02010600030101010101" pitchFamily="2" charset="-122"/>
                <a:ea typeface="宋体" panose="02010600030101010101" pitchFamily="2" charset="-122"/>
              </a:rPr>
              <a:t>实现</a:t>
            </a:r>
            <a:r>
              <a:rPr lang="en-US" altLang="zh-CN" sz="2800" dirty="0">
                <a:latin typeface="宋体" panose="02010600030101010101" pitchFamily="2" charset="-122"/>
                <a:ea typeface="宋体" panose="02010600030101010101" pitchFamily="2" charset="-122"/>
              </a:rPr>
              <a:t>·</a:t>
            </a:r>
            <a:r>
              <a:rPr lang="zh-CN" altLang="en-US" sz="2800" dirty="0" smtClean="0">
                <a:latin typeface="宋体" panose="02010600030101010101" pitchFamily="2" charset="-122"/>
                <a:ea typeface="宋体" panose="02010600030101010101" pitchFamily="2" charset="-122"/>
              </a:rPr>
              <a:t>绘制归一化直方图</a:t>
            </a:r>
            <a:endParaRPr lang="zh-CN" altLang="en-US" sz="2800" dirty="0">
              <a:latin typeface="宋体" panose="02010600030101010101" pitchFamily="2" charset="-122"/>
              <a:ea typeface="宋体" panose="02010600030101010101" pitchFamily="2" charset="-122"/>
            </a:endParaRPr>
          </a:p>
        </p:txBody>
      </p:sp>
      <p:sp>
        <p:nvSpPr>
          <p:cNvPr id="5" name="副标题 4">
            <a:extLst>
              <a:ext uri="{FF2B5EF4-FFF2-40B4-BE49-F238E27FC236}">
                <a16:creationId xmlns:a16="http://schemas.microsoft.com/office/drawing/2014/main" id="{CD245243-235F-F38A-7F70-7BA3FBF4ECE0}"/>
              </a:ext>
            </a:extLst>
          </p:cNvPr>
          <p:cNvSpPr>
            <a:spLocks noGrp="1"/>
          </p:cNvSpPr>
          <p:nvPr>
            <p:ph type="subTitle" idx="1"/>
          </p:nvPr>
        </p:nvSpPr>
        <p:spPr>
          <a:xfrm>
            <a:off x="1218570" y="1534160"/>
            <a:ext cx="9144000" cy="4434522"/>
          </a:xfrm>
        </p:spPr>
        <p:txBody>
          <a:bodyPr/>
          <a:lstStyle/>
          <a:p>
            <a:pPr marL="342900" indent="-342900" algn="l">
              <a:buFont typeface="Wingdings" panose="05000000000000000000" pitchFamily="2" charset="2"/>
              <a:buChar char="u"/>
            </a:pPr>
            <a:endParaRPr lang="en-US" altLang="zh-CN" sz="1800" dirty="0" smtClean="0">
              <a:latin typeface="宋体" panose="02010600030101010101" pitchFamily="2" charset="-122"/>
              <a:ea typeface="宋体" panose="02010600030101010101" pitchFamily="2" charset="-122"/>
            </a:endParaRPr>
          </a:p>
          <a:p>
            <a:pPr marL="342900" indent="-342900" algn="l">
              <a:buFont typeface="Wingdings" panose="05000000000000000000" pitchFamily="2" charset="2"/>
              <a:buChar char="u"/>
            </a:pPr>
            <a:r>
              <a:rPr lang="zh-CN" altLang="en-US" sz="1400" dirty="0">
                <a:latin typeface="宋体" panose="02010600030101010101" pitchFamily="2" charset="-122"/>
                <a:ea typeface="宋体" panose="02010600030101010101" pitchFamily="2" charset="-122"/>
              </a:rPr>
              <a:t>之前所给出的直方图中统计的都是一个灰度等级或一个灰度区间内像素点的个数</a:t>
            </a:r>
            <a:r>
              <a:rPr lang="en-US" altLang="zh-CN" sz="1400" dirty="0">
                <a:latin typeface="宋体" panose="02010600030101010101" pitchFamily="2" charset="-122"/>
                <a:ea typeface="宋体" panose="02010600030101010101" pitchFamily="2" charset="-122"/>
              </a:rPr>
              <a:t>, </a:t>
            </a:r>
            <a:r>
              <a:rPr lang="zh-CN" altLang="en-US" sz="1400" dirty="0">
                <a:latin typeface="宋体" panose="02010600030101010101" pitchFamily="2" charset="-122"/>
                <a:ea typeface="宋体" panose="02010600030101010101" pitchFamily="2" charset="-122"/>
              </a:rPr>
              <a:t>有时可能需要知道的是像素出现的</a:t>
            </a:r>
            <a:r>
              <a:rPr lang="zh-CN" altLang="en-US" sz="1400" dirty="0">
                <a:solidFill>
                  <a:srgbClr val="7030A0"/>
                </a:solidFill>
                <a:latin typeface="宋体" panose="02010600030101010101" pitchFamily="2" charset="-122"/>
                <a:ea typeface="宋体" panose="02010600030101010101" pitchFamily="2" charset="-122"/>
              </a:rPr>
              <a:t>概率</a:t>
            </a:r>
            <a:r>
              <a:rPr lang="zh-CN" altLang="en-US" sz="1400" dirty="0">
                <a:latin typeface="宋体" panose="02010600030101010101" pitchFamily="2" charset="-122"/>
                <a:ea typeface="宋体" panose="02010600030101010101" pitchFamily="2" charset="-122"/>
              </a:rPr>
              <a:t>，这就是所谓的归一化直方图。归一化</a:t>
            </a:r>
            <a:r>
              <a:rPr lang="zh-CN" altLang="en-US" sz="1400" dirty="0" smtClean="0">
                <a:latin typeface="宋体" panose="02010600030101010101" pitchFamily="2" charset="-122"/>
                <a:ea typeface="宋体" panose="02010600030101010101" pitchFamily="2" charset="-122"/>
              </a:rPr>
              <a:t>直方图的</a:t>
            </a:r>
            <a:r>
              <a:rPr lang="zh-CN" altLang="en-US" sz="1400" dirty="0">
                <a:latin typeface="宋体" panose="02010600030101010101" pitchFamily="2" charset="-122"/>
                <a:ea typeface="宋体" panose="02010600030101010101" pitchFamily="2" charset="-122"/>
              </a:rPr>
              <a:t>绘制需要借助前面给出的</a:t>
            </a:r>
            <a:r>
              <a:rPr lang="en-US" altLang="zh-CN" sz="1400" dirty="0" err="1">
                <a:latin typeface="宋体" panose="02010600030101010101" pitchFamily="2" charset="-122"/>
                <a:ea typeface="宋体" panose="02010600030101010101" pitchFamily="2" charset="-122"/>
              </a:rPr>
              <a:t>imhist</a:t>
            </a:r>
            <a:r>
              <a:rPr lang="en-US" altLang="zh-CN" sz="1400" dirty="0">
                <a:latin typeface="宋体" panose="02010600030101010101" pitchFamily="2" charset="-122"/>
                <a:ea typeface="宋体" panose="02010600030101010101" pitchFamily="2" charset="-122"/>
              </a:rPr>
              <a:t>()</a:t>
            </a:r>
            <a:r>
              <a:rPr lang="zh-CN" altLang="en-US" sz="1400" dirty="0">
                <a:latin typeface="宋体" panose="02010600030101010101" pitchFamily="2" charset="-122"/>
                <a:ea typeface="宋体" panose="02010600030101010101" pitchFamily="2" charset="-122"/>
              </a:rPr>
              <a:t>函数的第三种语法形式来实现。下面这段示例</a:t>
            </a:r>
            <a:r>
              <a:rPr lang="zh-CN" altLang="en-US" sz="1400" dirty="0" smtClean="0">
                <a:latin typeface="宋体" panose="02010600030101010101" pitchFamily="2" charset="-122"/>
                <a:ea typeface="宋体" panose="02010600030101010101" pitchFamily="2" charset="-122"/>
              </a:rPr>
              <a:t>代码演示</a:t>
            </a:r>
            <a:r>
              <a:rPr lang="zh-CN" altLang="en-US" sz="1400" dirty="0">
                <a:latin typeface="宋体" panose="02010600030101010101" pitchFamily="2" charset="-122"/>
                <a:ea typeface="宋体" panose="02010600030101010101" pitchFamily="2" charset="-122"/>
              </a:rPr>
              <a:t>了</a:t>
            </a:r>
            <a:r>
              <a:rPr lang="zh-CN" altLang="en-US" sz="1400" dirty="0">
                <a:solidFill>
                  <a:srgbClr val="7030A0"/>
                </a:solidFill>
                <a:latin typeface="宋体" panose="02010600030101010101" pitchFamily="2" charset="-122"/>
                <a:ea typeface="宋体" panose="02010600030101010101" pitchFamily="2" charset="-122"/>
              </a:rPr>
              <a:t>在</a:t>
            </a:r>
            <a:r>
              <a:rPr lang="en-US" altLang="zh-CN" sz="1400" dirty="0">
                <a:solidFill>
                  <a:srgbClr val="7030A0"/>
                </a:solidFill>
                <a:latin typeface="宋体" panose="02010600030101010101" pitchFamily="2" charset="-122"/>
                <a:ea typeface="宋体" panose="02010600030101010101" pitchFamily="2" charset="-122"/>
              </a:rPr>
              <a:t>MATLAB</a:t>
            </a:r>
            <a:r>
              <a:rPr lang="zh-CN" altLang="en-US" sz="1400" dirty="0">
                <a:solidFill>
                  <a:srgbClr val="7030A0"/>
                </a:solidFill>
                <a:latin typeface="宋体" panose="02010600030101010101" pitchFamily="2" charset="-122"/>
                <a:ea typeface="宋体" panose="02010600030101010101" pitchFamily="2" charset="-122"/>
              </a:rPr>
              <a:t>中绘制归一化直方图的基本方法</a:t>
            </a:r>
            <a:r>
              <a:rPr lang="zh-CN" altLang="en-US" sz="1400" dirty="0" smtClean="0">
                <a:latin typeface="宋体" panose="02010600030101010101" pitchFamily="2" charset="-122"/>
                <a:ea typeface="宋体" panose="02010600030101010101" pitchFamily="2" charset="-122"/>
              </a:rPr>
              <a:t>。</a:t>
            </a:r>
            <a:endParaRPr lang="en-US" altLang="zh-CN" sz="1400" dirty="0" smtClean="0">
              <a:latin typeface="宋体" panose="02010600030101010101" pitchFamily="2" charset="-122"/>
              <a:ea typeface="宋体" panose="02010600030101010101" pitchFamily="2" charset="-122"/>
            </a:endParaRPr>
          </a:p>
          <a:p>
            <a:pPr algn="l"/>
            <a:endParaRPr lang="en-US" altLang="zh-CN" sz="1400" dirty="0">
              <a:latin typeface="宋体" panose="02010600030101010101" pitchFamily="2" charset="-122"/>
              <a:ea typeface="宋体" panose="02010600030101010101" pitchFamily="2" charset="-122"/>
            </a:endParaRPr>
          </a:p>
          <a:p>
            <a:pPr algn="l"/>
            <a:r>
              <a:rPr lang="en-US" altLang="zh-CN" sz="1400" dirty="0" smtClean="0">
                <a:latin typeface="宋体" panose="02010600030101010101" pitchFamily="2" charset="-122"/>
                <a:ea typeface="宋体" panose="02010600030101010101" pitchFamily="2" charset="-122"/>
              </a:rPr>
              <a:t>RGB </a:t>
            </a:r>
            <a:r>
              <a:rPr lang="en-US" altLang="zh-CN" sz="1400" dirty="0">
                <a:latin typeface="宋体" panose="02010600030101010101" pitchFamily="2" charset="-122"/>
                <a:ea typeface="宋体" panose="02010600030101010101" pitchFamily="2" charset="-122"/>
              </a:rPr>
              <a:t>= </a:t>
            </a:r>
            <a:r>
              <a:rPr lang="en-US" altLang="zh-CN" sz="1400" dirty="0" err="1">
                <a:latin typeface="宋体" panose="02010600030101010101" pitchFamily="2" charset="-122"/>
                <a:ea typeface="宋体" panose="02010600030101010101" pitchFamily="2" charset="-122"/>
              </a:rPr>
              <a:t>imread</a:t>
            </a:r>
            <a:r>
              <a:rPr lang="en-US" altLang="zh-CN" sz="1400" dirty="0">
                <a:latin typeface="宋体" panose="02010600030101010101" pitchFamily="2" charset="-122"/>
                <a:ea typeface="宋体" panose="02010600030101010101" pitchFamily="2" charset="-122"/>
              </a:rPr>
              <a:t>('./resources/ch2/lena.jpg');</a:t>
            </a:r>
          </a:p>
          <a:p>
            <a:pPr algn="l"/>
            <a:r>
              <a:rPr lang="en-US" altLang="zh-CN" sz="1400" dirty="0">
                <a:latin typeface="宋体" panose="02010600030101010101" pitchFamily="2" charset="-122"/>
                <a:ea typeface="宋体" panose="02010600030101010101" pitchFamily="2" charset="-122"/>
              </a:rPr>
              <a:t>I=rgb2gray(RGB);</a:t>
            </a:r>
          </a:p>
          <a:p>
            <a:pPr algn="l"/>
            <a:r>
              <a:rPr lang="en-US" altLang="zh-CN" sz="1400" dirty="0">
                <a:latin typeface="宋体" panose="02010600030101010101" pitchFamily="2" charset="-122"/>
                <a:ea typeface="宋体" panose="02010600030101010101" pitchFamily="2" charset="-122"/>
              </a:rPr>
              <a:t>[m, n]=size (I);</a:t>
            </a:r>
          </a:p>
          <a:p>
            <a:pPr algn="l"/>
            <a:r>
              <a:rPr lang="en-US" altLang="zh-CN" sz="1400" dirty="0">
                <a:latin typeface="宋体" panose="02010600030101010101" pitchFamily="2" charset="-122"/>
                <a:ea typeface="宋体" panose="02010600030101010101" pitchFamily="2" charset="-122"/>
              </a:rPr>
              <a:t>[counts1, x]=</a:t>
            </a:r>
            <a:r>
              <a:rPr lang="en-US" altLang="zh-CN" sz="1400" dirty="0" err="1">
                <a:latin typeface="宋体" panose="02010600030101010101" pitchFamily="2" charset="-122"/>
                <a:ea typeface="宋体" panose="02010600030101010101" pitchFamily="2" charset="-122"/>
              </a:rPr>
              <a:t>imhist</a:t>
            </a:r>
            <a:r>
              <a:rPr lang="en-US" altLang="zh-CN" sz="1400" dirty="0">
                <a:latin typeface="宋体" panose="02010600030101010101" pitchFamily="2" charset="-122"/>
                <a:ea typeface="宋体" panose="02010600030101010101" pitchFamily="2" charset="-122"/>
              </a:rPr>
              <a:t> (I, 32);</a:t>
            </a:r>
          </a:p>
          <a:p>
            <a:pPr algn="l"/>
            <a:r>
              <a:rPr lang="en-US" altLang="zh-CN" sz="1400" dirty="0">
                <a:latin typeface="宋体" panose="02010600030101010101" pitchFamily="2" charset="-122"/>
                <a:ea typeface="宋体" panose="02010600030101010101" pitchFamily="2" charset="-122"/>
              </a:rPr>
              <a:t>subplot(121), stem(x, counts1);</a:t>
            </a:r>
          </a:p>
          <a:p>
            <a:pPr algn="l"/>
            <a:r>
              <a:rPr lang="en-US" altLang="zh-CN" sz="1400" dirty="0">
                <a:latin typeface="宋体" panose="02010600030101010101" pitchFamily="2" charset="-122"/>
                <a:ea typeface="宋体" panose="02010600030101010101" pitchFamily="2" charset="-122"/>
              </a:rPr>
              <a:t>counts2 = counts1/m/n;</a:t>
            </a:r>
          </a:p>
          <a:p>
            <a:pPr algn="l"/>
            <a:r>
              <a:rPr lang="en-US" altLang="zh-CN" sz="1400" dirty="0">
                <a:latin typeface="宋体" panose="02010600030101010101" pitchFamily="2" charset="-122"/>
                <a:ea typeface="宋体" panose="02010600030101010101" pitchFamily="2" charset="-122"/>
              </a:rPr>
              <a:t>subplot(122), stem(x, counts2);</a:t>
            </a:r>
            <a:endParaRPr lang="en-US" altLang="zh-CN" sz="1800" dirty="0">
              <a:latin typeface="宋体" panose="02010600030101010101" pitchFamily="2" charset="-122"/>
              <a:ea typeface="宋体" panose="02010600030101010101" pitchFamily="2" charset="-122"/>
            </a:endParaRPr>
          </a:p>
          <a:p>
            <a:pPr algn="l"/>
            <a:endParaRPr lang="en-US" altLang="zh-CN" sz="1800" dirty="0" smtClean="0">
              <a:latin typeface="宋体" panose="02010600030101010101" pitchFamily="2" charset="-122"/>
              <a:ea typeface="宋体" panose="02010600030101010101" pitchFamily="2" charset="-122"/>
            </a:endParaRPr>
          </a:p>
          <a:p>
            <a:pPr algn="l"/>
            <a:endParaRPr lang="en-US" altLang="zh-CN" sz="2200" dirty="0" smtClean="0">
              <a:solidFill>
                <a:srgbClr val="7030A0"/>
              </a:solidFill>
            </a:endParaRPr>
          </a:p>
          <a:p>
            <a:pPr algn="l"/>
            <a:endParaRPr lang="en-US" altLang="zh-CN" sz="2200" dirty="0" smtClean="0"/>
          </a:p>
          <a:p>
            <a:pPr marL="342900" indent="-342900" algn="l">
              <a:buFont typeface="Wingdings" panose="05000000000000000000" pitchFamily="2" charset="2"/>
              <a:buChar char="u"/>
            </a:pPr>
            <a:endParaRPr lang="en-US" altLang="zh-CN" sz="2200"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zh-CN" altLang="en-US" dirty="0"/>
          </a:p>
        </p:txBody>
      </p:sp>
      <p:sp>
        <p:nvSpPr>
          <p:cNvPr id="2" name="文本框 1"/>
          <p:cNvSpPr txBox="1"/>
          <p:nvPr/>
        </p:nvSpPr>
        <p:spPr>
          <a:xfrm>
            <a:off x="3931920" y="284480"/>
            <a:ext cx="5842000" cy="369332"/>
          </a:xfrm>
          <a:prstGeom prst="rect">
            <a:avLst/>
          </a:prstGeom>
          <a:noFill/>
        </p:spPr>
        <p:txBody>
          <a:bodyPr wrap="square" rtlCol="0">
            <a:spAutoFit/>
          </a:bodyPr>
          <a:lstStyle/>
          <a:p>
            <a:pPr algn="ctr"/>
            <a:r>
              <a:rPr lang="en-US" altLang="zh-CN" dirty="0">
                <a:solidFill>
                  <a:srgbClr val="7030A0"/>
                </a:solidFill>
                <a:latin typeface="宋体" panose="02010600030101010101" pitchFamily="2" charset="-122"/>
                <a:ea typeface="宋体" panose="02010600030101010101" pitchFamily="2" charset="-122"/>
              </a:rPr>
              <a:t>2</a:t>
            </a:r>
            <a:r>
              <a:rPr lang="en-US" altLang="zh-CN" dirty="0" smtClean="0">
                <a:solidFill>
                  <a:srgbClr val="7030A0"/>
                </a:solidFill>
                <a:latin typeface="宋体" panose="02010600030101010101" pitchFamily="2" charset="-122"/>
                <a:ea typeface="宋体" panose="02010600030101010101" pitchFamily="2" charset="-122"/>
              </a:rPr>
              <a:t>.1 </a:t>
            </a:r>
            <a:r>
              <a:rPr lang="zh-CN" altLang="en-US" dirty="0" smtClean="0">
                <a:solidFill>
                  <a:srgbClr val="7030A0"/>
                </a:solidFill>
                <a:latin typeface="宋体" panose="02010600030101010101" pitchFamily="2" charset="-122"/>
                <a:ea typeface="宋体" panose="02010600030101010101" pitchFamily="2" charset="-122"/>
              </a:rPr>
              <a:t>灰度直方图 </a:t>
            </a:r>
            <a:r>
              <a:rPr lang="en-US" altLang="zh-CN" dirty="0" smtClean="0">
                <a:solidFill>
                  <a:srgbClr val="7030A0"/>
                </a:solidFill>
                <a:latin typeface="宋体" panose="02010600030101010101" pitchFamily="2" charset="-122"/>
                <a:ea typeface="宋体" panose="02010600030101010101" pitchFamily="2" charset="-122"/>
              </a:rPr>
              <a:t>· 2.1.3 </a:t>
            </a:r>
            <a:r>
              <a:rPr lang="zh-CN" altLang="en-US" dirty="0" smtClean="0">
                <a:solidFill>
                  <a:srgbClr val="7030A0"/>
                </a:solidFill>
                <a:latin typeface="宋体" panose="02010600030101010101" pitchFamily="2" charset="-122"/>
                <a:ea typeface="宋体" panose="02010600030101010101" pitchFamily="2" charset="-122"/>
              </a:rPr>
              <a:t>编码实现</a:t>
            </a:r>
            <a:endParaRPr lang="zh-CN" altLang="en-US" dirty="0">
              <a:solidFill>
                <a:srgbClr val="7030A0"/>
              </a:solidFill>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5440" y="2646617"/>
            <a:ext cx="4709346" cy="3322065"/>
          </a:xfrm>
          <a:prstGeom prst="rect">
            <a:avLst/>
          </a:prstGeom>
        </p:spPr>
      </p:pic>
    </p:spTree>
    <p:extLst>
      <p:ext uri="{BB962C8B-B14F-4D97-AF65-F5344CB8AC3E}">
        <p14:creationId xmlns:p14="http://schemas.microsoft.com/office/powerpoint/2010/main" val="38665076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F428643-1191-2961-D654-E31A8D0E4933}"/>
              </a:ext>
            </a:extLst>
          </p:cNvPr>
          <p:cNvSpPr>
            <a:spLocks noGrp="1"/>
          </p:cNvSpPr>
          <p:nvPr>
            <p:ph type="ctrTitle"/>
          </p:nvPr>
        </p:nvSpPr>
        <p:spPr>
          <a:xfrm>
            <a:off x="1300480" y="1026160"/>
            <a:ext cx="9144000" cy="508000"/>
          </a:xfrm>
        </p:spPr>
        <p:txBody>
          <a:bodyPr/>
          <a:lstStyle/>
          <a:p>
            <a:pPr marL="457200" indent="-457200" algn="l">
              <a:buFont typeface="Wingdings" panose="05000000000000000000" pitchFamily="2" charset="2"/>
              <a:buChar char="Ø"/>
            </a:pPr>
            <a:r>
              <a:rPr lang="zh-CN" altLang="en-US" sz="2800" dirty="0">
                <a:latin typeface="宋体" panose="02010600030101010101" pitchFamily="2" charset="-122"/>
                <a:ea typeface="宋体" panose="02010600030101010101" pitchFamily="2" charset="-122"/>
              </a:rPr>
              <a:t>编码</a:t>
            </a:r>
            <a:r>
              <a:rPr lang="zh-CN" altLang="en-US" sz="2800" dirty="0" smtClean="0">
                <a:latin typeface="宋体" panose="02010600030101010101" pitchFamily="2" charset="-122"/>
                <a:ea typeface="宋体" panose="02010600030101010101" pitchFamily="2" charset="-122"/>
              </a:rPr>
              <a:t>实现</a:t>
            </a:r>
            <a:r>
              <a:rPr lang="en-US" altLang="zh-CN" sz="2800" dirty="0">
                <a:latin typeface="宋体" panose="02010600030101010101" pitchFamily="2" charset="-122"/>
                <a:ea typeface="宋体" panose="02010600030101010101" pitchFamily="2" charset="-122"/>
              </a:rPr>
              <a:t>·</a:t>
            </a:r>
            <a:r>
              <a:rPr lang="zh-CN" altLang="en-US" sz="2800" dirty="0" smtClean="0">
                <a:latin typeface="宋体" panose="02010600030101010101" pitchFamily="2" charset="-122"/>
                <a:ea typeface="宋体" panose="02010600030101010101" pitchFamily="2" charset="-122"/>
              </a:rPr>
              <a:t>绘制归一化直方图</a:t>
            </a:r>
            <a:endParaRPr lang="zh-CN" altLang="en-US" sz="2800" dirty="0">
              <a:latin typeface="宋体" panose="02010600030101010101" pitchFamily="2" charset="-122"/>
              <a:ea typeface="宋体" panose="02010600030101010101" pitchFamily="2" charset="-122"/>
            </a:endParaRPr>
          </a:p>
        </p:txBody>
      </p:sp>
      <p:sp>
        <p:nvSpPr>
          <p:cNvPr id="5" name="副标题 4">
            <a:extLst>
              <a:ext uri="{FF2B5EF4-FFF2-40B4-BE49-F238E27FC236}">
                <a16:creationId xmlns:a16="http://schemas.microsoft.com/office/drawing/2014/main" id="{CD245243-235F-F38A-7F70-7BA3FBF4ECE0}"/>
              </a:ext>
            </a:extLst>
          </p:cNvPr>
          <p:cNvSpPr>
            <a:spLocks noGrp="1"/>
          </p:cNvSpPr>
          <p:nvPr>
            <p:ph type="subTitle" idx="1"/>
          </p:nvPr>
        </p:nvSpPr>
        <p:spPr>
          <a:xfrm>
            <a:off x="1218570" y="1534160"/>
            <a:ext cx="9144000" cy="4434522"/>
          </a:xfrm>
        </p:spPr>
        <p:txBody>
          <a:bodyPr/>
          <a:lstStyle/>
          <a:p>
            <a:pPr marL="342900" indent="-342900" algn="l">
              <a:buFont typeface="Wingdings" panose="05000000000000000000" pitchFamily="2" charset="2"/>
              <a:buChar char="u"/>
            </a:pPr>
            <a:endParaRPr lang="en-US" altLang="zh-CN" sz="1800" dirty="0" smtClean="0">
              <a:latin typeface="宋体" panose="02010600030101010101" pitchFamily="2" charset="-122"/>
              <a:ea typeface="宋体" panose="02010600030101010101" pitchFamily="2" charset="-122"/>
            </a:endParaRPr>
          </a:p>
          <a:p>
            <a:pPr marL="342900" indent="-342900" algn="l">
              <a:buFont typeface="Wingdings" panose="05000000000000000000" pitchFamily="2" charset="2"/>
              <a:buChar char="u"/>
            </a:pPr>
            <a:r>
              <a:rPr lang="zh-CN" altLang="en-US" sz="1400" dirty="0">
                <a:latin typeface="宋体" panose="02010600030101010101" pitchFamily="2" charset="-122"/>
                <a:ea typeface="宋体" panose="02010600030101010101" pitchFamily="2" charset="-122"/>
              </a:rPr>
              <a:t>前面已经介绍过，在</a:t>
            </a:r>
            <a:r>
              <a:rPr lang="en-US" altLang="zh-CN" sz="1400" dirty="0" err="1">
                <a:latin typeface="宋体" panose="02010600030101010101" pitchFamily="2" charset="-122"/>
                <a:ea typeface="宋体" panose="02010600030101010101" pitchFamily="2" charset="-122"/>
              </a:rPr>
              <a:t>imhist</a:t>
            </a:r>
            <a:r>
              <a:rPr lang="en-US" altLang="zh-CN" sz="1400" dirty="0">
                <a:latin typeface="宋体" panose="02010600030101010101" pitchFamily="2" charset="-122"/>
                <a:ea typeface="宋体" panose="02010600030101010101" pitchFamily="2" charset="-122"/>
              </a:rPr>
              <a:t>()</a:t>
            </a:r>
            <a:r>
              <a:rPr lang="zh-CN" altLang="en-US" sz="1400" dirty="0">
                <a:latin typeface="宋体" panose="02010600030101010101" pitchFamily="2" charset="-122"/>
                <a:ea typeface="宋体" panose="02010600030101010101" pitchFamily="2" charset="-122"/>
              </a:rPr>
              <a:t>函数的返回值中，向量</a:t>
            </a:r>
            <a:r>
              <a:rPr lang="en-US" altLang="zh-CN" sz="1400" dirty="0">
                <a:latin typeface="宋体" panose="02010600030101010101" pitchFamily="2" charset="-122"/>
                <a:ea typeface="宋体" panose="02010600030101010101" pitchFamily="2" charset="-122"/>
              </a:rPr>
              <a:t>counts</a:t>
            </a:r>
            <a:r>
              <a:rPr lang="zh-CN" altLang="en-US" sz="1400" dirty="0">
                <a:latin typeface="宋体" panose="02010600030101010101" pitchFamily="2" charset="-122"/>
                <a:ea typeface="宋体" panose="02010600030101010101" pitchFamily="2" charset="-122"/>
              </a:rPr>
              <a:t>保存的是落入每个</a:t>
            </a:r>
            <a:r>
              <a:rPr lang="zh-CN" altLang="en-US" sz="1400" dirty="0" smtClean="0">
                <a:latin typeface="宋体" panose="02010600030101010101" pitchFamily="2" charset="-122"/>
                <a:ea typeface="宋体" panose="02010600030101010101" pitchFamily="2" charset="-122"/>
              </a:rPr>
              <a:t>灰度区间</a:t>
            </a:r>
            <a:r>
              <a:rPr lang="zh-CN" altLang="en-US" sz="1400" dirty="0">
                <a:latin typeface="宋体" panose="02010600030101010101" pitchFamily="2" charset="-122"/>
                <a:ea typeface="宋体" panose="02010600030101010101" pitchFamily="2" charset="-122"/>
              </a:rPr>
              <a:t>内的像素个数，所以用</a:t>
            </a:r>
            <a:r>
              <a:rPr lang="en-US" altLang="zh-CN" sz="1400" dirty="0">
                <a:latin typeface="宋体" panose="02010600030101010101" pitchFamily="2" charset="-122"/>
                <a:ea typeface="宋体" panose="02010600030101010101" pitchFamily="2" charset="-122"/>
              </a:rPr>
              <a:t>counts</a:t>
            </a:r>
            <a:r>
              <a:rPr lang="zh-CN" altLang="en-US" sz="1400" dirty="0">
                <a:latin typeface="宋体" panose="02010600030101010101" pitchFamily="2" charset="-122"/>
                <a:ea typeface="宋体" panose="02010600030101010101" pitchFamily="2" charset="-122"/>
              </a:rPr>
              <a:t>中的每个值去除以图像中像素的总数，就计算出</a:t>
            </a:r>
            <a:r>
              <a:rPr lang="zh-CN" altLang="en-US" sz="1400" dirty="0" smtClean="0">
                <a:latin typeface="宋体" panose="02010600030101010101" pitchFamily="2" charset="-122"/>
                <a:ea typeface="宋体" panose="02010600030101010101" pitchFamily="2" charset="-122"/>
              </a:rPr>
              <a:t>了图像</a:t>
            </a:r>
            <a:r>
              <a:rPr lang="zh-CN" altLang="en-US" sz="1400" dirty="0">
                <a:latin typeface="宋体" panose="02010600030101010101" pitchFamily="2" charset="-122"/>
                <a:ea typeface="宋体" panose="02010600030101010101" pitchFamily="2" charset="-122"/>
              </a:rPr>
              <a:t>中每种灰度值出现的概率。</a:t>
            </a:r>
            <a:r>
              <a:rPr lang="en-US" altLang="zh-CN" sz="1400" dirty="0">
                <a:latin typeface="宋体" panose="02010600030101010101" pitchFamily="2" charset="-122"/>
                <a:ea typeface="宋体" panose="02010600030101010101" pitchFamily="2" charset="-122"/>
              </a:rPr>
              <a:t>stem()</a:t>
            </a:r>
            <a:r>
              <a:rPr lang="zh-CN" altLang="en-US" sz="1400" dirty="0">
                <a:latin typeface="宋体" panose="02010600030101010101" pitchFamily="2" charset="-122"/>
                <a:ea typeface="宋体" panose="02010600030101010101" pitchFamily="2" charset="-122"/>
              </a:rPr>
              <a:t>函数是</a:t>
            </a:r>
            <a:r>
              <a:rPr lang="en-US" altLang="zh-CN" sz="1400" dirty="0">
                <a:latin typeface="宋体" panose="02010600030101010101" pitchFamily="2" charset="-122"/>
                <a:ea typeface="宋体" panose="02010600030101010101" pitchFamily="2" charset="-122"/>
              </a:rPr>
              <a:t>MATLAB</a:t>
            </a:r>
            <a:r>
              <a:rPr lang="zh-CN" altLang="en-US" sz="1400" dirty="0">
                <a:latin typeface="宋体" panose="02010600030101010101" pitchFamily="2" charset="-122"/>
                <a:ea typeface="宋体" panose="02010600030101010101" pitchFamily="2" charset="-122"/>
              </a:rPr>
              <a:t>中用来</a:t>
            </a:r>
            <a:r>
              <a:rPr lang="zh-CN" altLang="en-US" sz="1400" dirty="0">
                <a:solidFill>
                  <a:srgbClr val="7030A0"/>
                </a:solidFill>
                <a:latin typeface="宋体" panose="02010600030101010101" pitchFamily="2" charset="-122"/>
                <a:ea typeface="宋体" panose="02010600030101010101" pitchFamily="2" charset="-122"/>
              </a:rPr>
              <a:t>绘制针线图</a:t>
            </a:r>
            <a:r>
              <a:rPr lang="zh-CN" altLang="en-US" sz="1400" dirty="0">
                <a:latin typeface="宋体" panose="02010600030101010101" pitchFamily="2" charset="-122"/>
                <a:ea typeface="宋体" panose="02010600030101010101" pitchFamily="2" charset="-122"/>
              </a:rPr>
              <a:t>的函数，</a:t>
            </a:r>
            <a:r>
              <a:rPr lang="zh-CN" altLang="en-US" sz="1400" dirty="0" smtClean="0">
                <a:latin typeface="宋体" panose="02010600030101010101" pitchFamily="2" charset="-122"/>
                <a:ea typeface="宋体" panose="02010600030101010101" pitchFamily="2" charset="-122"/>
              </a:rPr>
              <a:t>它的</a:t>
            </a:r>
            <a:r>
              <a:rPr lang="zh-CN" altLang="en-US" sz="1400" dirty="0">
                <a:latin typeface="宋体" panose="02010600030101010101" pitchFamily="2" charset="-122"/>
                <a:ea typeface="宋体" panose="02010600030101010101" pitchFamily="2" charset="-122"/>
              </a:rPr>
              <a:t>调用形式有很多种，限于篇幅，这里不一一列举，如果读者有兴趣深入学习，则</a:t>
            </a:r>
            <a:r>
              <a:rPr lang="zh-CN" altLang="en-US" sz="1400" dirty="0" smtClean="0">
                <a:latin typeface="宋体" panose="02010600030101010101" pitchFamily="2" charset="-122"/>
                <a:ea typeface="宋体" panose="02010600030101010101" pitchFamily="2" charset="-122"/>
              </a:rPr>
              <a:t>可以</a:t>
            </a:r>
            <a:r>
              <a:rPr lang="zh-CN" altLang="en-US" sz="1400" dirty="0">
                <a:latin typeface="宋体" panose="02010600030101010101" pitchFamily="2" charset="-122"/>
                <a:ea typeface="宋体" panose="02010600030101010101" pitchFamily="2" charset="-122"/>
              </a:rPr>
              <a:t>参考</a:t>
            </a:r>
            <a:r>
              <a:rPr lang="en-US" altLang="zh-CN" sz="1400" dirty="0">
                <a:latin typeface="宋体" panose="02010600030101010101" pitchFamily="2" charset="-122"/>
                <a:ea typeface="宋体" panose="02010600030101010101" pitchFamily="2" charset="-122"/>
              </a:rPr>
              <a:t>MATLAB</a:t>
            </a:r>
            <a:r>
              <a:rPr lang="zh-CN" altLang="en-US" sz="1400" dirty="0">
                <a:latin typeface="宋体" panose="02010600030101010101" pitchFamily="2" charset="-122"/>
                <a:ea typeface="宋体" panose="02010600030101010101" pitchFamily="2" charset="-122"/>
              </a:rPr>
              <a:t>的帮助文档</a:t>
            </a:r>
            <a:r>
              <a:rPr lang="zh-CN" altLang="en-US" sz="1400" dirty="0" smtClean="0">
                <a:latin typeface="宋体" panose="02010600030101010101" pitchFamily="2" charset="-122"/>
                <a:ea typeface="宋体" panose="02010600030101010101" pitchFamily="2" charset="-122"/>
              </a:rPr>
              <a:t>。</a:t>
            </a:r>
            <a:endParaRPr lang="en-US" altLang="zh-CN" sz="1400" dirty="0" smtClean="0">
              <a:latin typeface="宋体" panose="02010600030101010101" pitchFamily="2" charset="-122"/>
              <a:ea typeface="宋体" panose="02010600030101010101" pitchFamily="2" charset="-122"/>
            </a:endParaRPr>
          </a:p>
          <a:p>
            <a:pPr algn="l"/>
            <a:endParaRPr lang="en-US" altLang="zh-CN" sz="1400" dirty="0">
              <a:latin typeface="宋体" panose="02010600030101010101" pitchFamily="2" charset="-122"/>
              <a:ea typeface="宋体" panose="02010600030101010101" pitchFamily="2" charset="-122"/>
            </a:endParaRPr>
          </a:p>
          <a:p>
            <a:pPr marL="285750" indent="-285750" algn="l">
              <a:buFont typeface="Wingdings" panose="05000000000000000000" pitchFamily="2" charset="2"/>
              <a:buChar char="u"/>
            </a:pPr>
            <a:r>
              <a:rPr lang="zh-CN" altLang="en-US" sz="1400" dirty="0">
                <a:latin typeface="宋体" panose="02010600030101010101" pitchFamily="2" charset="-122"/>
                <a:ea typeface="宋体" panose="02010600030101010101" pitchFamily="2" charset="-122"/>
              </a:rPr>
              <a:t>上述程序的运行结果</a:t>
            </a:r>
            <a:r>
              <a:rPr lang="zh-CN" altLang="en-US" sz="1400" dirty="0" smtClean="0">
                <a:latin typeface="宋体" panose="02010600030101010101" pitchFamily="2" charset="-122"/>
                <a:ea typeface="宋体" panose="02010600030101010101" pitchFamily="2" charset="-122"/>
              </a:rPr>
              <a:t>如右图所</a:t>
            </a:r>
            <a:r>
              <a:rPr lang="zh-CN" altLang="en-US" sz="1400" dirty="0">
                <a:latin typeface="宋体" panose="02010600030101010101" pitchFamily="2" charset="-122"/>
                <a:ea typeface="宋体" panose="02010600030101010101" pitchFamily="2" charset="-122"/>
              </a:rPr>
              <a:t>示，其中左图为常规的直方图</a:t>
            </a:r>
            <a:r>
              <a:rPr lang="zh-CN" altLang="en-US" sz="1400" dirty="0" smtClean="0">
                <a:latin typeface="宋体" panose="02010600030101010101" pitchFamily="2" charset="-122"/>
                <a:ea typeface="宋体" panose="02010600030101010101" pitchFamily="2" charset="-122"/>
              </a:rPr>
              <a:t>，右</a:t>
            </a:r>
            <a:r>
              <a:rPr lang="zh-CN" altLang="en-US" sz="1400" dirty="0">
                <a:latin typeface="宋体" panose="02010600030101010101" pitchFamily="2" charset="-122"/>
                <a:ea typeface="宋体" panose="02010600030101010101" pitchFamily="2" charset="-122"/>
              </a:rPr>
              <a:t>图为归一化</a:t>
            </a:r>
            <a:r>
              <a:rPr lang="zh-CN" altLang="en-US" sz="1400" dirty="0" smtClean="0">
                <a:latin typeface="宋体" panose="02010600030101010101" pitchFamily="2" charset="-122"/>
                <a:ea typeface="宋体" panose="02010600030101010101" pitchFamily="2" charset="-122"/>
              </a:rPr>
              <a:t>直方图</a:t>
            </a:r>
            <a:r>
              <a:rPr lang="zh-CN" altLang="en-US" sz="1400" dirty="0">
                <a:latin typeface="宋体" panose="02010600030101010101" pitchFamily="2" charset="-122"/>
                <a:ea typeface="宋体" panose="02010600030101010101" pitchFamily="2" charset="-122"/>
              </a:rPr>
              <a:t>。根据概率知识，易知归一化直方图</a:t>
            </a:r>
            <a:r>
              <a:rPr lang="zh-CN" altLang="en-US" sz="1400" dirty="0" smtClean="0">
                <a:latin typeface="宋体" panose="02010600030101010101" pitchFamily="2" charset="-122"/>
                <a:ea typeface="宋体" panose="02010600030101010101" pitchFamily="2" charset="-122"/>
              </a:rPr>
              <a:t>中所有</a:t>
            </a:r>
            <a:r>
              <a:rPr lang="zh-CN" altLang="en-US" sz="1400" dirty="0">
                <a:latin typeface="宋体" panose="02010600030101010101" pitchFamily="2" charset="-122"/>
                <a:ea typeface="宋体" panose="02010600030101010101" pitchFamily="2" charset="-122"/>
              </a:rPr>
              <a:t>取值相加之和应该等于</a:t>
            </a:r>
            <a:r>
              <a:rPr lang="en-US" altLang="zh-CN" sz="1400" dirty="0">
                <a:latin typeface="宋体" panose="02010600030101010101" pitchFamily="2" charset="-122"/>
                <a:ea typeface="宋体" panose="02010600030101010101" pitchFamily="2" charset="-122"/>
              </a:rPr>
              <a:t>1</a:t>
            </a:r>
            <a:r>
              <a:rPr lang="zh-CN" altLang="en-US" sz="1400" dirty="0" smtClean="0">
                <a:latin typeface="宋体" panose="02010600030101010101" pitchFamily="2" charset="-122"/>
                <a:ea typeface="宋体" panose="02010600030101010101" pitchFamily="2" charset="-122"/>
              </a:rPr>
              <a:t>。可以在</a:t>
            </a:r>
            <a:r>
              <a:rPr lang="en-US" altLang="zh-CN" sz="1400" dirty="0">
                <a:latin typeface="宋体" panose="02010600030101010101" pitchFamily="2" charset="-122"/>
                <a:ea typeface="宋体" panose="02010600030101010101" pitchFamily="2" charset="-122"/>
              </a:rPr>
              <a:t>MATLAB</a:t>
            </a:r>
            <a:r>
              <a:rPr lang="zh-CN" altLang="en-US" sz="1400" dirty="0">
                <a:latin typeface="宋体" panose="02010600030101010101" pitchFamily="2" charset="-122"/>
                <a:ea typeface="宋体" panose="02010600030101010101" pitchFamily="2" charset="-122"/>
              </a:rPr>
              <a:t>中</a:t>
            </a:r>
            <a:r>
              <a:rPr lang="zh-CN" altLang="en-US" sz="1400" dirty="0" smtClean="0">
                <a:latin typeface="宋体" panose="02010600030101010101" pitchFamily="2" charset="-122"/>
                <a:ea typeface="宋体" panose="02010600030101010101" pitchFamily="2" charset="-122"/>
              </a:rPr>
              <a:t>通过语句</a:t>
            </a:r>
            <a:r>
              <a:rPr lang="en-US" altLang="zh-CN" sz="1400" dirty="0">
                <a:latin typeface="宋体" panose="02010600030101010101" pitchFamily="2" charset="-122"/>
                <a:ea typeface="宋体" panose="02010600030101010101" pitchFamily="2" charset="-122"/>
              </a:rPr>
              <a:t>sum(counts2)</a:t>
            </a:r>
            <a:r>
              <a:rPr lang="zh-CN" altLang="en-US" sz="1400" dirty="0">
                <a:latin typeface="宋体" panose="02010600030101010101" pitchFamily="2" charset="-122"/>
                <a:ea typeface="宋体" panose="02010600030101010101" pitchFamily="2" charset="-122"/>
              </a:rPr>
              <a:t>来验证，其中</a:t>
            </a:r>
            <a:r>
              <a:rPr lang="en-US" altLang="zh-CN" sz="1400" dirty="0">
                <a:latin typeface="宋体" panose="02010600030101010101" pitchFamily="2" charset="-122"/>
                <a:ea typeface="宋体" panose="02010600030101010101" pitchFamily="2" charset="-122"/>
              </a:rPr>
              <a:t>counts2</a:t>
            </a:r>
            <a:r>
              <a:rPr lang="zh-CN" altLang="en-US" sz="1400" dirty="0">
                <a:latin typeface="宋体" panose="02010600030101010101" pitchFamily="2" charset="-122"/>
                <a:ea typeface="宋体" panose="02010600030101010101" pitchFamily="2" charset="-122"/>
              </a:rPr>
              <a:t>是上面程序中求得</a:t>
            </a:r>
            <a:r>
              <a:rPr lang="zh-CN" altLang="en-US" sz="1400" dirty="0" smtClean="0">
                <a:latin typeface="宋体" panose="02010600030101010101" pitchFamily="2" charset="-122"/>
                <a:ea typeface="宋体" panose="02010600030101010101" pitchFamily="2" charset="-122"/>
              </a:rPr>
              <a:t>的归一化</a:t>
            </a:r>
            <a:r>
              <a:rPr lang="zh-CN" altLang="en-US" sz="1400" dirty="0">
                <a:latin typeface="宋体" panose="02010600030101010101" pitchFamily="2" charset="-122"/>
                <a:ea typeface="宋体" panose="02010600030101010101" pitchFamily="2" charset="-122"/>
              </a:rPr>
              <a:t>直方图的数据向量，</a:t>
            </a:r>
            <a:r>
              <a:rPr lang="en-US" altLang="zh-CN" sz="1400" dirty="0">
                <a:latin typeface="宋体" panose="02010600030101010101" pitchFamily="2" charset="-122"/>
                <a:ea typeface="宋体" panose="02010600030101010101" pitchFamily="2" charset="-122"/>
              </a:rPr>
              <a:t>sum()</a:t>
            </a:r>
            <a:r>
              <a:rPr lang="zh-CN" altLang="en-US" sz="1400" dirty="0">
                <a:latin typeface="宋体" panose="02010600030101010101" pitchFamily="2" charset="-122"/>
                <a:ea typeface="宋体" panose="02010600030101010101" pitchFamily="2" charset="-122"/>
              </a:rPr>
              <a:t>函数用于求和。</a:t>
            </a:r>
            <a:endParaRPr lang="en-US" altLang="zh-CN" sz="1400" dirty="0">
              <a:latin typeface="宋体" panose="02010600030101010101" pitchFamily="2" charset="-122"/>
              <a:ea typeface="宋体" panose="02010600030101010101" pitchFamily="2" charset="-122"/>
            </a:endParaRPr>
          </a:p>
          <a:p>
            <a:pPr algn="l"/>
            <a:endParaRPr lang="en-US" altLang="zh-CN" sz="1800" dirty="0" smtClean="0">
              <a:latin typeface="宋体" panose="02010600030101010101" pitchFamily="2" charset="-122"/>
              <a:ea typeface="宋体" panose="02010600030101010101" pitchFamily="2" charset="-122"/>
            </a:endParaRPr>
          </a:p>
          <a:p>
            <a:pPr algn="l"/>
            <a:endParaRPr lang="en-US" altLang="zh-CN" sz="2200" dirty="0" smtClean="0">
              <a:solidFill>
                <a:srgbClr val="7030A0"/>
              </a:solidFill>
            </a:endParaRPr>
          </a:p>
          <a:p>
            <a:pPr algn="l"/>
            <a:endParaRPr lang="en-US" altLang="zh-CN" sz="2200" dirty="0" smtClean="0"/>
          </a:p>
          <a:p>
            <a:pPr marL="342900" indent="-342900" algn="l">
              <a:buFont typeface="Wingdings" panose="05000000000000000000" pitchFamily="2" charset="2"/>
              <a:buChar char="u"/>
            </a:pPr>
            <a:endParaRPr lang="en-US" altLang="zh-CN" sz="2200"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zh-CN" altLang="en-US" dirty="0"/>
          </a:p>
        </p:txBody>
      </p:sp>
      <p:sp>
        <p:nvSpPr>
          <p:cNvPr id="2" name="文本框 1"/>
          <p:cNvSpPr txBox="1"/>
          <p:nvPr/>
        </p:nvSpPr>
        <p:spPr>
          <a:xfrm>
            <a:off x="3931920" y="284480"/>
            <a:ext cx="5842000" cy="369332"/>
          </a:xfrm>
          <a:prstGeom prst="rect">
            <a:avLst/>
          </a:prstGeom>
          <a:noFill/>
        </p:spPr>
        <p:txBody>
          <a:bodyPr wrap="square" rtlCol="0">
            <a:spAutoFit/>
          </a:bodyPr>
          <a:lstStyle/>
          <a:p>
            <a:pPr algn="ctr"/>
            <a:r>
              <a:rPr lang="en-US" altLang="zh-CN" dirty="0">
                <a:solidFill>
                  <a:srgbClr val="7030A0"/>
                </a:solidFill>
                <a:latin typeface="宋体" panose="02010600030101010101" pitchFamily="2" charset="-122"/>
                <a:ea typeface="宋体" panose="02010600030101010101" pitchFamily="2" charset="-122"/>
              </a:rPr>
              <a:t>2</a:t>
            </a:r>
            <a:r>
              <a:rPr lang="en-US" altLang="zh-CN" dirty="0" smtClean="0">
                <a:solidFill>
                  <a:srgbClr val="7030A0"/>
                </a:solidFill>
                <a:latin typeface="宋体" panose="02010600030101010101" pitchFamily="2" charset="-122"/>
                <a:ea typeface="宋体" panose="02010600030101010101" pitchFamily="2" charset="-122"/>
              </a:rPr>
              <a:t>.1 </a:t>
            </a:r>
            <a:r>
              <a:rPr lang="zh-CN" altLang="en-US" dirty="0" smtClean="0">
                <a:solidFill>
                  <a:srgbClr val="7030A0"/>
                </a:solidFill>
                <a:latin typeface="宋体" panose="02010600030101010101" pitchFamily="2" charset="-122"/>
                <a:ea typeface="宋体" panose="02010600030101010101" pitchFamily="2" charset="-122"/>
              </a:rPr>
              <a:t>灰度直方图 </a:t>
            </a:r>
            <a:r>
              <a:rPr lang="en-US" altLang="zh-CN" dirty="0" smtClean="0">
                <a:solidFill>
                  <a:srgbClr val="7030A0"/>
                </a:solidFill>
                <a:latin typeface="宋体" panose="02010600030101010101" pitchFamily="2" charset="-122"/>
                <a:ea typeface="宋体" panose="02010600030101010101" pitchFamily="2" charset="-122"/>
              </a:rPr>
              <a:t>· 2.1.3 </a:t>
            </a:r>
            <a:r>
              <a:rPr lang="zh-CN" altLang="en-US" dirty="0" smtClean="0">
                <a:solidFill>
                  <a:srgbClr val="7030A0"/>
                </a:solidFill>
                <a:latin typeface="宋体" panose="02010600030101010101" pitchFamily="2" charset="-122"/>
                <a:ea typeface="宋体" panose="02010600030101010101" pitchFamily="2" charset="-122"/>
              </a:rPr>
              <a:t>编码实现</a:t>
            </a:r>
            <a:endParaRPr lang="zh-CN" altLang="en-US" dirty="0">
              <a:solidFill>
                <a:srgbClr val="7030A0"/>
              </a:solidFill>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2920" y="3596272"/>
            <a:ext cx="3363119" cy="2372410"/>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5441" y="3751421"/>
            <a:ext cx="2966720" cy="2286847"/>
          </a:xfrm>
          <a:prstGeom prst="rect">
            <a:avLst/>
          </a:prstGeom>
        </p:spPr>
      </p:pic>
    </p:spTree>
    <p:extLst>
      <p:ext uri="{BB962C8B-B14F-4D97-AF65-F5344CB8AC3E}">
        <p14:creationId xmlns:p14="http://schemas.microsoft.com/office/powerpoint/2010/main" val="31849654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F428643-1191-2961-D654-E31A8D0E4933}"/>
              </a:ext>
            </a:extLst>
          </p:cNvPr>
          <p:cNvSpPr>
            <a:spLocks noGrp="1"/>
          </p:cNvSpPr>
          <p:nvPr>
            <p:ph type="ctrTitle"/>
          </p:nvPr>
        </p:nvSpPr>
        <p:spPr>
          <a:xfrm>
            <a:off x="1300480" y="1026160"/>
            <a:ext cx="9144000" cy="508000"/>
          </a:xfrm>
        </p:spPr>
        <p:txBody>
          <a:bodyPr/>
          <a:lstStyle/>
          <a:p>
            <a:pPr marL="457200" indent="-457200" algn="l">
              <a:buFont typeface="Wingdings" panose="05000000000000000000" pitchFamily="2" charset="2"/>
              <a:buChar char="Ø"/>
            </a:pPr>
            <a:r>
              <a:rPr lang="zh-CN" altLang="en-US" sz="2800" dirty="0">
                <a:latin typeface="宋体" panose="02010600030101010101" pitchFamily="2" charset="-122"/>
                <a:ea typeface="宋体" panose="02010600030101010101" pitchFamily="2" charset="-122"/>
              </a:rPr>
              <a:t>编码</a:t>
            </a:r>
            <a:r>
              <a:rPr lang="zh-CN" altLang="en-US" sz="2800" dirty="0" smtClean="0">
                <a:latin typeface="宋体" panose="02010600030101010101" pitchFamily="2" charset="-122"/>
                <a:ea typeface="宋体" panose="02010600030101010101" pitchFamily="2" charset="-122"/>
              </a:rPr>
              <a:t>实现</a:t>
            </a:r>
            <a:r>
              <a:rPr lang="en-US" altLang="zh-CN" sz="2800" dirty="0" smtClean="0">
                <a:latin typeface="宋体" panose="02010600030101010101" pitchFamily="2" charset="-122"/>
                <a:ea typeface="宋体" panose="02010600030101010101" pitchFamily="2" charset="-122"/>
              </a:rPr>
              <a:t>·</a:t>
            </a:r>
            <a:r>
              <a:rPr lang="zh-CN" altLang="en-US" sz="2800" dirty="0" smtClean="0">
                <a:latin typeface="宋体" panose="02010600030101010101" pitchFamily="2" charset="-122"/>
                <a:ea typeface="宋体" panose="02010600030101010101" pitchFamily="2" charset="-122"/>
              </a:rPr>
              <a:t>彩色图像的分量直方图</a:t>
            </a:r>
            <a:endParaRPr lang="zh-CN" altLang="en-US" sz="2800" dirty="0">
              <a:latin typeface="宋体" panose="02010600030101010101" pitchFamily="2" charset="-122"/>
              <a:ea typeface="宋体" panose="02010600030101010101" pitchFamily="2" charset="-122"/>
            </a:endParaRPr>
          </a:p>
        </p:txBody>
      </p:sp>
      <p:sp>
        <p:nvSpPr>
          <p:cNvPr id="5" name="副标题 4">
            <a:extLst>
              <a:ext uri="{FF2B5EF4-FFF2-40B4-BE49-F238E27FC236}">
                <a16:creationId xmlns:a16="http://schemas.microsoft.com/office/drawing/2014/main" id="{CD245243-235F-F38A-7F70-7BA3FBF4ECE0}"/>
              </a:ext>
            </a:extLst>
          </p:cNvPr>
          <p:cNvSpPr>
            <a:spLocks noGrp="1"/>
          </p:cNvSpPr>
          <p:nvPr>
            <p:ph type="subTitle" idx="1"/>
          </p:nvPr>
        </p:nvSpPr>
        <p:spPr>
          <a:xfrm>
            <a:off x="1218570" y="1534160"/>
            <a:ext cx="9144000" cy="1117600"/>
          </a:xfrm>
        </p:spPr>
        <p:txBody>
          <a:bodyPr/>
          <a:lstStyle/>
          <a:p>
            <a:pPr marL="342900" indent="-342900" algn="l">
              <a:buFont typeface="Wingdings" panose="05000000000000000000" pitchFamily="2" charset="2"/>
              <a:buChar char="u"/>
            </a:pPr>
            <a:r>
              <a:rPr lang="zh-CN" altLang="en-US" sz="1400" dirty="0" smtClean="0">
                <a:latin typeface="宋体" panose="02010600030101010101" pitchFamily="2" charset="-122"/>
                <a:ea typeface="宋体" panose="02010600030101010101" pitchFamily="2" charset="-122"/>
              </a:rPr>
              <a:t>之前</a:t>
            </a:r>
            <a:r>
              <a:rPr lang="zh-CN" altLang="en-US" sz="1400" dirty="0">
                <a:latin typeface="宋体" panose="02010600030101010101" pitchFamily="2" charset="-122"/>
                <a:ea typeface="宋体" panose="02010600030101010101" pitchFamily="2" charset="-122"/>
              </a:rPr>
              <a:t>讨论的直方图都是针对灰度图像而言的，下面再来考虑一下彩色图像的情况。 在彩色图像中，每个像素的颜色并不是简单的一个数值，而是由</a:t>
            </a:r>
            <a:r>
              <a:rPr lang="en-US" altLang="zh-CN" sz="1400" dirty="0">
                <a:latin typeface="宋体" panose="02010600030101010101" pitchFamily="2" charset="-122"/>
                <a:ea typeface="宋体" panose="02010600030101010101" pitchFamily="2" charset="-122"/>
              </a:rPr>
              <a:t>3</a:t>
            </a:r>
            <a:r>
              <a:rPr lang="zh-CN" altLang="en-US" sz="1400" dirty="0">
                <a:latin typeface="宋体" panose="02010600030101010101" pitchFamily="2" charset="-122"/>
                <a:ea typeface="宋体" panose="02010600030101010101" pitchFamily="2" charset="-122"/>
              </a:rPr>
              <a:t>个分量数值组成</a:t>
            </a:r>
            <a:r>
              <a:rPr lang="zh-CN" altLang="en-US" sz="1400" dirty="0" smtClean="0">
                <a:latin typeface="宋体" panose="02010600030101010101" pitchFamily="2" charset="-122"/>
                <a:ea typeface="宋体" panose="02010600030101010101" pitchFamily="2" charset="-122"/>
              </a:rPr>
              <a:t>的一</a:t>
            </a:r>
            <a:r>
              <a:rPr lang="zh-CN" altLang="en-US" sz="1400" dirty="0">
                <a:latin typeface="宋体" panose="02010600030101010101" pitchFamily="2" charset="-122"/>
                <a:ea typeface="宋体" panose="02010600030101010101" pitchFamily="2" charset="-122"/>
              </a:rPr>
              <a:t>个向量。显然所谓彩色图像的直方图，其实是</a:t>
            </a:r>
            <a:r>
              <a:rPr lang="zh-CN" altLang="en-US" sz="1400" dirty="0">
                <a:solidFill>
                  <a:srgbClr val="7030A0"/>
                </a:solidFill>
                <a:latin typeface="宋体" panose="02010600030101010101" pitchFamily="2" charset="-122"/>
                <a:ea typeface="宋体" panose="02010600030101010101" pitchFamily="2" charset="-122"/>
              </a:rPr>
              <a:t>对图像中所有像素的</a:t>
            </a:r>
            <a:r>
              <a:rPr lang="en-US" altLang="zh-CN" sz="1400" dirty="0">
                <a:solidFill>
                  <a:srgbClr val="7030A0"/>
                </a:solidFill>
                <a:latin typeface="宋体" panose="02010600030101010101" pitchFamily="2" charset="-122"/>
                <a:ea typeface="宋体" panose="02010600030101010101" pitchFamily="2" charset="-122"/>
              </a:rPr>
              <a:t>R</a:t>
            </a:r>
            <a:r>
              <a:rPr lang="zh-CN" altLang="en-US" sz="1400" dirty="0">
                <a:solidFill>
                  <a:srgbClr val="7030A0"/>
                </a:solidFill>
                <a:latin typeface="宋体" panose="02010600030101010101" pitchFamily="2" charset="-122"/>
                <a:ea typeface="宋体" panose="02010600030101010101" pitchFamily="2" charset="-122"/>
              </a:rPr>
              <a:t>、</a:t>
            </a:r>
            <a:r>
              <a:rPr lang="en-US" altLang="zh-CN" sz="1400" dirty="0">
                <a:solidFill>
                  <a:srgbClr val="7030A0"/>
                </a:solidFill>
                <a:latin typeface="宋体" panose="02010600030101010101" pitchFamily="2" charset="-122"/>
                <a:ea typeface="宋体" panose="02010600030101010101" pitchFamily="2" charset="-122"/>
              </a:rPr>
              <a:t>G</a:t>
            </a:r>
            <a:r>
              <a:rPr lang="zh-CN" altLang="en-US" sz="1400" dirty="0">
                <a:solidFill>
                  <a:srgbClr val="7030A0"/>
                </a:solidFill>
                <a:latin typeface="宋体" panose="02010600030101010101" pitchFamily="2" charset="-122"/>
                <a:ea typeface="宋体" panose="02010600030101010101" pitchFamily="2" charset="-122"/>
              </a:rPr>
              <a:t>、</a:t>
            </a:r>
            <a:r>
              <a:rPr lang="en-US" altLang="zh-CN" sz="1400" dirty="0">
                <a:solidFill>
                  <a:srgbClr val="7030A0"/>
                </a:solidFill>
                <a:latin typeface="宋体" panose="02010600030101010101" pitchFamily="2" charset="-122"/>
                <a:ea typeface="宋体" panose="02010600030101010101" pitchFamily="2" charset="-122"/>
              </a:rPr>
              <a:t>B</a:t>
            </a:r>
            <a:r>
              <a:rPr lang="zh-CN" altLang="en-US" sz="1400" dirty="0">
                <a:solidFill>
                  <a:srgbClr val="7030A0"/>
                </a:solidFill>
                <a:latin typeface="宋体" panose="02010600030101010101" pitchFamily="2" charset="-122"/>
                <a:ea typeface="宋体" panose="02010600030101010101" pitchFamily="2" charset="-122"/>
              </a:rPr>
              <a:t>分量</a:t>
            </a:r>
            <a:r>
              <a:rPr lang="zh-CN" altLang="en-US" sz="1400" dirty="0" smtClean="0">
                <a:solidFill>
                  <a:srgbClr val="7030A0"/>
                </a:solidFill>
                <a:latin typeface="宋体" panose="02010600030101010101" pitchFamily="2" charset="-122"/>
                <a:ea typeface="宋体" panose="02010600030101010101" pitchFamily="2" charset="-122"/>
              </a:rPr>
              <a:t>分别</a:t>
            </a:r>
            <a:r>
              <a:rPr lang="zh-CN" altLang="en-US" sz="1400" dirty="0">
                <a:solidFill>
                  <a:srgbClr val="7030A0"/>
                </a:solidFill>
                <a:latin typeface="宋体" panose="02010600030101010101" pitchFamily="2" charset="-122"/>
                <a:ea typeface="宋体" panose="02010600030101010101" pitchFamily="2" charset="-122"/>
              </a:rPr>
              <a:t>统计得到的</a:t>
            </a:r>
            <a:r>
              <a:rPr lang="en-US" altLang="zh-CN" sz="1400" dirty="0">
                <a:solidFill>
                  <a:srgbClr val="7030A0"/>
                </a:solidFill>
                <a:latin typeface="宋体" panose="02010600030101010101" pitchFamily="2" charset="-122"/>
                <a:ea typeface="宋体" panose="02010600030101010101" pitchFamily="2" charset="-122"/>
              </a:rPr>
              <a:t>3</a:t>
            </a:r>
            <a:r>
              <a:rPr lang="zh-CN" altLang="en-US" sz="1400" dirty="0">
                <a:solidFill>
                  <a:srgbClr val="7030A0"/>
                </a:solidFill>
                <a:latin typeface="宋体" panose="02010600030101010101" pitchFamily="2" charset="-122"/>
                <a:ea typeface="宋体" panose="02010600030101010101" pitchFamily="2" charset="-122"/>
              </a:rPr>
              <a:t>个直方图</a:t>
            </a:r>
            <a:r>
              <a:rPr lang="zh-CN" altLang="en-US" sz="1400" dirty="0">
                <a:latin typeface="宋体" panose="02010600030101010101" pitchFamily="2" charset="-122"/>
                <a:ea typeface="宋体" panose="02010600030101010101" pitchFamily="2" charset="-122"/>
              </a:rPr>
              <a:t>。但在提取这</a:t>
            </a:r>
            <a:r>
              <a:rPr lang="en-US" altLang="zh-CN" sz="1400" dirty="0">
                <a:latin typeface="宋体" panose="02010600030101010101" pitchFamily="2" charset="-122"/>
                <a:ea typeface="宋体" panose="02010600030101010101" pitchFamily="2" charset="-122"/>
              </a:rPr>
              <a:t>3</a:t>
            </a:r>
            <a:r>
              <a:rPr lang="zh-CN" altLang="en-US" sz="1400" dirty="0">
                <a:latin typeface="宋体" panose="02010600030101010101" pitchFamily="2" charset="-122"/>
                <a:ea typeface="宋体" panose="02010600030101010101" pitchFamily="2" charset="-122"/>
              </a:rPr>
              <a:t>个分量的直方图前，先来考虑一下在</a:t>
            </a:r>
            <a:r>
              <a:rPr lang="en-US" altLang="zh-CN" sz="1400" dirty="0">
                <a:latin typeface="宋体" panose="02010600030101010101" pitchFamily="2" charset="-122"/>
                <a:ea typeface="宋体" panose="02010600030101010101" pitchFamily="2" charset="-122"/>
              </a:rPr>
              <a:t>MATLAB </a:t>
            </a:r>
            <a:r>
              <a:rPr lang="zh-CN" altLang="en-US" sz="1400" dirty="0">
                <a:latin typeface="宋体" panose="02010600030101010101" pitchFamily="2" charset="-122"/>
                <a:ea typeface="宋体" panose="02010600030101010101" pitchFamily="2" charset="-122"/>
              </a:rPr>
              <a:t>中如何</a:t>
            </a:r>
            <a:r>
              <a:rPr lang="zh-CN" altLang="en-US" sz="1400" dirty="0">
                <a:solidFill>
                  <a:srgbClr val="7030A0"/>
                </a:solidFill>
                <a:latin typeface="宋体" panose="02010600030101010101" pitchFamily="2" charset="-122"/>
                <a:ea typeface="宋体" panose="02010600030101010101" pitchFamily="2" charset="-122"/>
              </a:rPr>
              <a:t>提取彩色图像的</a:t>
            </a:r>
            <a:r>
              <a:rPr lang="en-US" altLang="zh-CN" sz="1400" dirty="0">
                <a:solidFill>
                  <a:srgbClr val="7030A0"/>
                </a:solidFill>
                <a:latin typeface="宋体" panose="02010600030101010101" pitchFamily="2" charset="-122"/>
                <a:ea typeface="宋体" panose="02010600030101010101" pitchFamily="2" charset="-122"/>
              </a:rPr>
              <a:t>3</a:t>
            </a:r>
            <a:r>
              <a:rPr lang="zh-CN" altLang="en-US" sz="1400" dirty="0">
                <a:solidFill>
                  <a:srgbClr val="7030A0"/>
                </a:solidFill>
                <a:latin typeface="宋体" panose="02010600030101010101" pitchFamily="2" charset="-122"/>
                <a:ea typeface="宋体" panose="02010600030101010101" pitchFamily="2" charset="-122"/>
              </a:rPr>
              <a:t>个分量图像</a:t>
            </a:r>
            <a:r>
              <a:rPr lang="zh-CN" altLang="en-US" sz="1400" dirty="0">
                <a:latin typeface="宋体" panose="02010600030101010101" pitchFamily="2" charset="-122"/>
                <a:ea typeface="宋体" panose="02010600030101010101" pitchFamily="2" charset="-122"/>
              </a:rPr>
              <a:t>。下面这段示例代码演示了一种思路，它也</a:t>
            </a:r>
            <a:r>
              <a:rPr lang="zh-CN" altLang="en-US" sz="1400" dirty="0" smtClean="0">
                <a:latin typeface="宋体" panose="02010600030101010101" pitchFamily="2" charset="-122"/>
                <a:ea typeface="宋体" panose="02010600030101010101" pitchFamily="2" charset="-122"/>
              </a:rPr>
              <a:t>充分借助了</a:t>
            </a:r>
            <a:r>
              <a:rPr lang="en-US" altLang="zh-CN" sz="1400" dirty="0" smtClean="0">
                <a:latin typeface="宋体" panose="02010600030101010101" pitchFamily="2" charset="-122"/>
                <a:ea typeface="宋体" panose="02010600030101010101" pitchFamily="2" charset="-122"/>
              </a:rPr>
              <a:t>MATLAB</a:t>
            </a:r>
            <a:r>
              <a:rPr lang="zh-CN" altLang="en-US" sz="1400" dirty="0" smtClean="0">
                <a:latin typeface="宋体" panose="02010600030101010101" pitchFamily="2" charset="-122"/>
                <a:ea typeface="宋体" panose="02010600030101010101" pitchFamily="2" charset="-122"/>
              </a:rPr>
              <a:t>中</a:t>
            </a:r>
            <a:r>
              <a:rPr lang="zh-CN" altLang="en-US" sz="1400" dirty="0">
                <a:latin typeface="宋体" panose="02010600030101010101" pitchFamily="2" charset="-122"/>
                <a:ea typeface="宋体" panose="02010600030101010101" pitchFamily="2" charset="-122"/>
              </a:rPr>
              <a:t>对于矩阵操作的一些方法</a:t>
            </a:r>
            <a:r>
              <a:rPr lang="zh-CN" altLang="en-US" sz="1400" dirty="0" smtClean="0">
                <a:latin typeface="宋体" panose="02010600030101010101" pitchFamily="2" charset="-122"/>
                <a:ea typeface="宋体" panose="02010600030101010101" pitchFamily="2" charset="-122"/>
              </a:rPr>
              <a:t>。</a:t>
            </a:r>
            <a:endParaRPr lang="en-US" altLang="zh-CN" sz="1400" dirty="0">
              <a:latin typeface="宋体" panose="02010600030101010101" pitchFamily="2" charset="-122"/>
              <a:ea typeface="宋体" panose="02010600030101010101" pitchFamily="2" charset="-122"/>
            </a:endParaRPr>
          </a:p>
          <a:p>
            <a:pPr algn="l"/>
            <a:endParaRPr lang="en-US" altLang="zh-CN" sz="1800" dirty="0" smtClean="0">
              <a:latin typeface="宋体" panose="02010600030101010101" pitchFamily="2" charset="-122"/>
              <a:ea typeface="宋体" panose="02010600030101010101" pitchFamily="2" charset="-122"/>
            </a:endParaRPr>
          </a:p>
          <a:p>
            <a:pPr algn="l"/>
            <a:endParaRPr lang="en-US" altLang="zh-CN" sz="2200" dirty="0" smtClean="0">
              <a:solidFill>
                <a:srgbClr val="7030A0"/>
              </a:solidFill>
            </a:endParaRPr>
          </a:p>
          <a:p>
            <a:pPr algn="l"/>
            <a:endParaRPr lang="en-US" altLang="zh-CN" sz="2200" dirty="0" smtClean="0"/>
          </a:p>
          <a:p>
            <a:pPr marL="342900" indent="-342900" algn="l">
              <a:buFont typeface="Wingdings" panose="05000000000000000000" pitchFamily="2" charset="2"/>
              <a:buChar char="u"/>
            </a:pPr>
            <a:endParaRPr lang="en-US" altLang="zh-CN" sz="2200"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zh-CN" altLang="en-US" dirty="0"/>
          </a:p>
        </p:txBody>
      </p:sp>
      <p:sp>
        <p:nvSpPr>
          <p:cNvPr id="2" name="文本框 1"/>
          <p:cNvSpPr txBox="1"/>
          <p:nvPr/>
        </p:nvSpPr>
        <p:spPr>
          <a:xfrm>
            <a:off x="3931920" y="284480"/>
            <a:ext cx="5842000" cy="369332"/>
          </a:xfrm>
          <a:prstGeom prst="rect">
            <a:avLst/>
          </a:prstGeom>
          <a:noFill/>
        </p:spPr>
        <p:txBody>
          <a:bodyPr wrap="square" rtlCol="0">
            <a:spAutoFit/>
          </a:bodyPr>
          <a:lstStyle/>
          <a:p>
            <a:pPr algn="ctr"/>
            <a:r>
              <a:rPr lang="en-US" altLang="zh-CN" dirty="0">
                <a:solidFill>
                  <a:srgbClr val="7030A0"/>
                </a:solidFill>
                <a:latin typeface="宋体" panose="02010600030101010101" pitchFamily="2" charset="-122"/>
                <a:ea typeface="宋体" panose="02010600030101010101" pitchFamily="2" charset="-122"/>
              </a:rPr>
              <a:t>2</a:t>
            </a:r>
            <a:r>
              <a:rPr lang="en-US" altLang="zh-CN" dirty="0" smtClean="0">
                <a:solidFill>
                  <a:srgbClr val="7030A0"/>
                </a:solidFill>
                <a:latin typeface="宋体" panose="02010600030101010101" pitchFamily="2" charset="-122"/>
                <a:ea typeface="宋体" panose="02010600030101010101" pitchFamily="2" charset="-122"/>
              </a:rPr>
              <a:t>.1 </a:t>
            </a:r>
            <a:r>
              <a:rPr lang="zh-CN" altLang="en-US" dirty="0" smtClean="0">
                <a:solidFill>
                  <a:srgbClr val="7030A0"/>
                </a:solidFill>
                <a:latin typeface="宋体" panose="02010600030101010101" pitchFamily="2" charset="-122"/>
                <a:ea typeface="宋体" panose="02010600030101010101" pitchFamily="2" charset="-122"/>
              </a:rPr>
              <a:t>灰度直方图 </a:t>
            </a:r>
            <a:r>
              <a:rPr lang="en-US" altLang="zh-CN" dirty="0" smtClean="0">
                <a:solidFill>
                  <a:srgbClr val="7030A0"/>
                </a:solidFill>
                <a:latin typeface="宋体" panose="02010600030101010101" pitchFamily="2" charset="-122"/>
                <a:ea typeface="宋体" panose="02010600030101010101" pitchFamily="2" charset="-122"/>
              </a:rPr>
              <a:t>· 2.1.3 </a:t>
            </a:r>
            <a:r>
              <a:rPr lang="zh-CN" altLang="en-US" dirty="0" smtClean="0">
                <a:solidFill>
                  <a:srgbClr val="7030A0"/>
                </a:solidFill>
                <a:latin typeface="宋体" panose="02010600030101010101" pitchFamily="2" charset="-122"/>
                <a:ea typeface="宋体" panose="02010600030101010101" pitchFamily="2" charset="-122"/>
              </a:rPr>
              <a:t>编码实现</a:t>
            </a:r>
            <a:endParaRPr lang="zh-CN" altLang="en-US" dirty="0">
              <a:solidFill>
                <a:srgbClr val="7030A0"/>
              </a:solidFill>
            </a:endParaRPr>
          </a:p>
        </p:txBody>
      </p:sp>
      <p:sp>
        <p:nvSpPr>
          <p:cNvPr id="3" name="文本框 2"/>
          <p:cNvSpPr txBox="1"/>
          <p:nvPr/>
        </p:nvSpPr>
        <p:spPr>
          <a:xfrm>
            <a:off x="1300480" y="2719585"/>
            <a:ext cx="3799840" cy="3447098"/>
          </a:xfrm>
          <a:prstGeom prst="rect">
            <a:avLst/>
          </a:prstGeom>
          <a:noFill/>
        </p:spPr>
        <p:txBody>
          <a:bodyPr wrap="square" rtlCol="0">
            <a:spAutoFit/>
          </a:bodyPr>
          <a:lstStyle/>
          <a:p>
            <a:r>
              <a:rPr lang="en-US" altLang="zh-CN" sz="1400" dirty="0" err="1"/>
              <a:t>i</a:t>
            </a:r>
            <a:r>
              <a:rPr lang="en-US" altLang="zh-CN" sz="1400" dirty="0"/>
              <a:t> = </a:t>
            </a:r>
            <a:r>
              <a:rPr lang="en-US" altLang="zh-CN" sz="1400" dirty="0" err="1"/>
              <a:t>imread</a:t>
            </a:r>
            <a:r>
              <a:rPr lang="en-US" altLang="zh-CN" sz="1400" dirty="0"/>
              <a:t>('./resources/ch2/lena.jpg');</a:t>
            </a:r>
          </a:p>
          <a:p>
            <a:r>
              <a:rPr lang="en-US" altLang="zh-CN" sz="1400" dirty="0"/>
              <a:t>[</a:t>
            </a:r>
            <a:r>
              <a:rPr lang="en-US" altLang="zh-CN" sz="1400" dirty="0" err="1"/>
              <a:t>x,y,z</a:t>
            </a:r>
            <a:r>
              <a:rPr lang="en-US" altLang="zh-CN" sz="1400" dirty="0"/>
              <a:t>]=size(</a:t>
            </a:r>
            <a:r>
              <a:rPr lang="en-US" altLang="zh-CN" sz="1400" dirty="0" err="1"/>
              <a:t>i</a:t>
            </a:r>
            <a:r>
              <a:rPr lang="en-US" altLang="zh-CN" sz="1400" dirty="0" smtClean="0"/>
              <a:t>);</a:t>
            </a:r>
            <a:endParaRPr lang="en-US" altLang="zh-CN" sz="1400" dirty="0"/>
          </a:p>
          <a:p>
            <a:r>
              <a:rPr lang="en-US" altLang="zh-CN" sz="1400" dirty="0"/>
              <a:t>figure</a:t>
            </a:r>
          </a:p>
          <a:p>
            <a:r>
              <a:rPr lang="en-US" altLang="zh-CN" sz="1400" dirty="0"/>
              <a:t>subplot(221), </a:t>
            </a:r>
            <a:r>
              <a:rPr lang="en-US" altLang="zh-CN" sz="1400" dirty="0" err="1"/>
              <a:t>imshow</a:t>
            </a:r>
            <a:r>
              <a:rPr lang="en-US" altLang="zh-CN" sz="1400" dirty="0"/>
              <a:t>(</a:t>
            </a:r>
            <a:r>
              <a:rPr lang="en-US" altLang="zh-CN" sz="1400" dirty="0" err="1"/>
              <a:t>i</a:t>
            </a:r>
            <a:r>
              <a:rPr lang="en-US" altLang="zh-CN" sz="1400" dirty="0"/>
              <a:t>);</a:t>
            </a:r>
          </a:p>
          <a:p>
            <a:r>
              <a:rPr lang="en-US" altLang="zh-CN" sz="1400" dirty="0"/>
              <a:t>title('original image</a:t>
            </a:r>
            <a:r>
              <a:rPr lang="en-US" altLang="zh-CN" sz="1400" dirty="0" smtClean="0"/>
              <a:t>')</a:t>
            </a:r>
            <a:endParaRPr lang="en-US" altLang="zh-CN" sz="1400" dirty="0"/>
          </a:p>
          <a:p>
            <a:r>
              <a:rPr lang="en-US" altLang="zh-CN" sz="1400" dirty="0"/>
              <a:t>%</a:t>
            </a:r>
            <a:r>
              <a:rPr lang="zh-CN" altLang="en-US" sz="1400" dirty="0"/>
              <a:t>提取红色分量</a:t>
            </a:r>
          </a:p>
          <a:p>
            <a:r>
              <a:rPr lang="en-US" altLang="zh-CN" sz="1400" dirty="0"/>
              <a:t>r=</a:t>
            </a:r>
            <a:r>
              <a:rPr lang="en-US" altLang="zh-CN" sz="1400" dirty="0" err="1"/>
              <a:t>i</a:t>
            </a:r>
            <a:r>
              <a:rPr lang="en-US" altLang="zh-CN" sz="1400" dirty="0"/>
              <a:t>;</a:t>
            </a:r>
          </a:p>
          <a:p>
            <a:r>
              <a:rPr lang="en-US" altLang="zh-CN" sz="1400" dirty="0"/>
              <a:t>%r(:,:,1)=a(:,:,1);</a:t>
            </a:r>
          </a:p>
          <a:p>
            <a:r>
              <a:rPr lang="en-US" altLang="zh-CN" sz="1400" dirty="0"/>
              <a:t>r(:,:,2)=zeros(</a:t>
            </a:r>
            <a:r>
              <a:rPr lang="en-US" altLang="zh-CN" sz="1400" dirty="0" err="1"/>
              <a:t>x,y</a:t>
            </a:r>
            <a:r>
              <a:rPr lang="en-US" altLang="zh-CN" sz="1400" dirty="0"/>
              <a:t>);</a:t>
            </a:r>
          </a:p>
          <a:p>
            <a:r>
              <a:rPr lang="en-US" altLang="zh-CN" sz="1400" dirty="0"/>
              <a:t>r(:,:,3)=zeros(</a:t>
            </a:r>
            <a:r>
              <a:rPr lang="en-US" altLang="zh-CN" sz="1400" dirty="0" err="1"/>
              <a:t>x,y</a:t>
            </a:r>
            <a:r>
              <a:rPr lang="en-US" altLang="zh-CN" sz="1400" dirty="0"/>
              <a:t>);</a:t>
            </a:r>
          </a:p>
          <a:p>
            <a:r>
              <a:rPr lang="en-US" altLang="zh-CN" sz="1400" dirty="0"/>
              <a:t>r=uint8(r);</a:t>
            </a:r>
          </a:p>
          <a:p>
            <a:r>
              <a:rPr lang="en-US" altLang="zh-CN" sz="1400" dirty="0"/>
              <a:t>subplot(222),</a:t>
            </a:r>
            <a:r>
              <a:rPr lang="en-US" altLang="zh-CN" sz="1400" dirty="0" err="1"/>
              <a:t>imshow</a:t>
            </a:r>
            <a:r>
              <a:rPr lang="en-US" altLang="zh-CN" sz="1400" dirty="0"/>
              <a:t>(r);</a:t>
            </a:r>
          </a:p>
          <a:p>
            <a:r>
              <a:rPr lang="en-US" altLang="zh-CN" sz="1400" dirty="0"/>
              <a:t>title('R-component-image')</a:t>
            </a:r>
          </a:p>
          <a:p>
            <a:endParaRPr lang="en-US" altLang="zh-CN" dirty="0"/>
          </a:p>
          <a:p>
            <a:endParaRPr lang="zh-CN" altLang="en-US" dirty="0"/>
          </a:p>
        </p:txBody>
      </p:sp>
      <p:sp>
        <p:nvSpPr>
          <p:cNvPr id="6" name="文本框 5"/>
          <p:cNvSpPr txBox="1"/>
          <p:nvPr/>
        </p:nvSpPr>
        <p:spPr>
          <a:xfrm>
            <a:off x="4325305" y="2719585"/>
            <a:ext cx="2930530" cy="3816429"/>
          </a:xfrm>
          <a:prstGeom prst="rect">
            <a:avLst/>
          </a:prstGeom>
          <a:noFill/>
        </p:spPr>
        <p:txBody>
          <a:bodyPr wrap="square" rtlCol="0">
            <a:spAutoFit/>
          </a:bodyPr>
          <a:lstStyle/>
          <a:p>
            <a:r>
              <a:rPr lang="en-US" altLang="zh-CN" sz="1400" dirty="0"/>
              <a:t>%</a:t>
            </a:r>
            <a:r>
              <a:rPr lang="zh-CN" altLang="en-US" sz="1400" dirty="0"/>
              <a:t>提取绿色分量</a:t>
            </a:r>
          </a:p>
          <a:p>
            <a:r>
              <a:rPr lang="en-US" altLang="zh-CN" sz="1400" dirty="0"/>
              <a:t>g=</a:t>
            </a:r>
            <a:r>
              <a:rPr lang="en-US" altLang="zh-CN" sz="1400" dirty="0" err="1"/>
              <a:t>i</a:t>
            </a:r>
            <a:r>
              <a:rPr lang="en-US" altLang="zh-CN" sz="1400" dirty="0"/>
              <a:t>;</a:t>
            </a:r>
          </a:p>
          <a:p>
            <a:r>
              <a:rPr lang="en-US" altLang="zh-CN" sz="1400" dirty="0"/>
              <a:t>g(:,:,1)=zeros(</a:t>
            </a:r>
            <a:r>
              <a:rPr lang="en-US" altLang="zh-CN" sz="1400" dirty="0" err="1"/>
              <a:t>x,y</a:t>
            </a:r>
            <a:r>
              <a:rPr lang="en-US" altLang="zh-CN" sz="1400" dirty="0"/>
              <a:t>);</a:t>
            </a:r>
          </a:p>
          <a:p>
            <a:r>
              <a:rPr lang="en-US" altLang="zh-CN" sz="1400" dirty="0"/>
              <a:t>%g(:,:,2)=a(:,:,2);</a:t>
            </a:r>
          </a:p>
          <a:p>
            <a:r>
              <a:rPr lang="en-US" altLang="zh-CN" sz="1400" dirty="0"/>
              <a:t>g(:,:,3)=zeros(</a:t>
            </a:r>
            <a:r>
              <a:rPr lang="en-US" altLang="zh-CN" sz="1400" dirty="0" err="1"/>
              <a:t>x,y</a:t>
            </a:r>
            <a:r>
              <a:rPr lang="en-US" altLang="zh-CN" sz="1400" dirty="0"/>
              <a:t>);</a:t>
            </a:r>
          </a:p>
          <a:p>
            <a:r>
              <a:rPr lang="en-US" altLang="zh-CN" sz="1400" dirty="0"/>
              <a:t>g=uint8(g);</a:t>
            </a:r>
          </a:p>
          <a:p>
            <a:r>
              <a:rPr lang="en-US" altLang="zh-CN" sz="1400" dirty="0"/>
              <a:t>subplot(223),</a:t>
            </a:r>
            <a:r>
              <a:rPr lang="en-US" altLang="zh-CN" sz="1400" dirty="0" err="1"/>
              <a:t>imshow</a:t>
            </a:r>
            <a:r>
              <a:rPr lang="en-US" altLang="zh-CN" sz="1400" dirty="0"/>
              <a:t>(g);</a:t>
            </a:r>
          </a:p>
          <a:p>
            <a:r>
              <a:rPr lang="en-US" altLang="zh-CN" sz="1400" dirty="0"/>
              <a:t>title('G-component-image</a:t>
            </a:r>
            <a:r>
              <a:rPr lang="en-US" altLang="zh-CN" sz="1400" dirty="0" smtClean="0"/>
              <a:t>')</a:t>
            </a:r>
          </a:p>
          <a:p>
            <a:r>
              <a:rPr lang="en-US" altLang="zh-CN" sz="1400" dirty="0"/>
              <a:t>%</a:t>
            </a:r>
            <a:r>
              <a:rPr lang="zh-CN" altLang="en-US" sz="1400" dirty="0"/>
              <a:t>提取蓝色分量</a:t>
            </a:r>
          </a:p>
          <a:p>
            <a:r>
              <a:rPr lang="en-US" altLang="zh-CN" sz="1400" dirty="0"/>
              <a:t>b=</a:t>
            </a:r>
            <a:r>
              <a:rPr lang="en-US" altLang="zh-CN" sz="1400" dirty="0" err="1"/>
              <a:t>i</a:t>
            </a:r>
            <a:r>
              <a:rPr lang="en-US" altLang="zh-CN" sz="1400" dirty="0"/>
              <a:t>;</a:t>
            </a:r>
          </a:p>
          <a:p>
            <a:r>
              <a:rPr lang="en-US" altLang="zh-CN" sz="1400" dirty="0"/>
              <a:t>b(:,:,1)=zeros(</a:t>
            </a:r>
            <a:r>
              <a:rPr lang="en-US" altLang="zh-CN" sz="1400" dirty="0" err="1"/>
              <a:t>x,y</a:t>
            </a:r>
            <a:r>
              <a:rPr lang="en-US" altLang="zh-CN" sz="1400" dirty="0"/>
              <a:t>);</a:t>
            </a:r>
          </a:p>
          <a:p>
            <a:r>
              <a:rPr lang="en-US" altLang="zh-CN" sz="1400" dirty="0"/>
              <a:t>b(:,:,2)=zeros(</a:t>
            </a:r>
            <a:r>
              <a:rPr lang="en-US" altLang="zh-CN" sz="1400" dirty="0" err="1"/>
              <a:t>x,y</a:t>
            </a:r>
            <a:r>
              <a:rPr lang="en-US" altLang="zh-CN" sz="1400" dirty="0"/>
              <a:t>);</a:t>
            </a:r>
          </a:p>
          <a:p>
            <a:r>
              <a:rPr lang="en-US" altLang="zh-CN" sz="1400" dirty="0"/>
              <a:t>%b(:,:,3)=a(:,:,3);</a:t>
            </a:r>
          </a:p>
          <a:p>
            <a:r>
              <a:rPr lang="en-US" altLang="zh-CN" sz="1400" dirty="0"/>
              <a:t>b=uint8(b);</a:t>
            </a:r>
          </a:p>
          <a:p>
            <a:r>
              <a:rPr lang="en-US" altLang="zh-CN" sz="1400" dirty="0"/>
              <a:t>subplot(224),</a:t>
            </a:r>
            <a:r>
              <a:rPr lang="en-US" altLang="zh-CN" sz="1400" dirty="0" err="1"/>
              <a:t>imshow</a:t>
            </a:r>
            <a:r>
              <a:rPr lang="en-US" altLang="zh-CN" sz="1400" dirty="0"/>
              <a:t>(b);</a:t>
            </a:r>
          </a:p>
          <a:p>
            <a:r>
              <a:rPr lang="en-US" altLang="zh-CN" sz="1400" dirty="0"/>
              <a:t>title('B-component-image')</a:t>
            </a:r>
          </a:p>
          <a:p>
            <a:endParaRPr lang="en-US" altLang="zh-CN" dirty="0"/>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5573" y="2540647"/>
            <a:ext cx="3645087" cy="3626036"/>
          </a:xfrm>
          <a:prstGeom prst="rect">
            <a:avLst/>
          </a:prstGeom>
        </p:spPr>
      </p:pic>
    </p:spTree>
    <p:extLst>
      <p:ext uri="{BB962C8B-B14F-4D97-AF65-F5344CB8AC3E}">
        <p14:creationId xmlns:p14="http://schemas.microsoft.com/office/powerpoint/2010/main" val="34551822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F428643-1191-2961-D654-E31A8D0E4933}"/>
              </a:ext>
            </a:extLst>
          </p:cNvPr>
          <p:cNvSpPr>
            <a:spLocks noGrp="1"/>
          </p:cNvSpPr>
          <p:nvPr>
            <p:ph type="ctrTitle"/>
          </p:nvPr>
        </p:nvSpPr>
        <p:spPr>
          <a:xfrm>
            <a:off x="1300480" y="1026160"/>
            <a:ext cx="9144000" cy="508000"/>
          </a:xfrm>
        </p:spPr>
        <p:txBody>
          <a:bodyPr/>
          <a:lstStyle/>
          <a:p>
            <a:pPr marL="457200" indent="-457200" algn="l">
              <a:buFont typeface="Wingdings" panose="05000000000000000000" pitchFamily="2" charset="2"/>
              <a:buChar char="Ø"/>
            </a:pPr>
            <a:r>
              <a:rPr lang="zh-CN" altLang="en-US" sz="2800" dirty="0">
                <a:latin typeface="宋体" panose="02010600030101010101" pitchFamily="2" charset="-122"/>
                <a:ea typeface="宋体" panose="02010600030101010101" pitchFamily="2" charset="-122"/>
              </a:rPr>
              <a:t>编码</a:t>
            </a:r>
            <a:r>
              <a:rPr lang="zh-CN" altLang="en-US" sz="2800" dirty="0" smtClean="0">
                <a:latin typeface="宋体" panose="02010600030101010101" pitchFamily="2" charset="-122"/>
                <a:ea typeface="宋体" panose="02010600030101010101" pitchFamily="2" charset="-122"/>
              </a:rPr>
              <a:t>实现</a:t>
            </a:r>
            <a:r>
              <a:rPr lang="en-US" altLang="zh-CN" sz="2800" dirty="0" smtClean="0">
                <a:latin typeface="宋体" panose="02010600030101010101" pitchFamily="2" charset="-122"/>
                <a:ea typeface="宋体" panose="02010600030101010101" pitchFamily="2" charset="-122"/>
              </a:rPr>
              <a:t>·</a:t>
            </a:r>
            <a:r>
              <a:rPr lang="zh-CN" altLang="en-US" sz="2800" dirty="0" smtClean="0">
                <a:latin typeface="宋体" panose="02010600030101010101" pitchFamily="2" charset="-122"/>
                <a:ea typeface="宋体" panose="02010600030101010101" pitchFamily="2" charset="-122"/>
              </a:rPr>
              <a:t>彩色图像的分量直方图</a:t>
            </a:r>
            <a:endParaRPr lang="zh-CN" altLang="en-US" sz="2800" dirty="0">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5" name="副标题 4">
                <a:extLst>
                  <a:ext uri="{FF2B5EF4-FFF2-40B4-BE49-F238E27FC236}">
                    <a16:creationId xmlns:a16="http://schemas.microsoft.com/office/drawing/2014/main" id="{CD245243-235F-F38A-7F70-7BA3FBF4ECE0}"/>
                  </a:ext>
                </a:extLst>
              </p:cNvPr>
              <p:cNvSpPr>
                <a:spLocks noGrp="1"/>
              </p:cNvSpPr>
              <p:nvPr>
                <p:ph type="subTitle" idx="1"/>
              </p:nvPr>
            </p:nvSpPr>
            <p:spPr>
              <a:xfrm>
                <a:off x="1218570" y="1534160"/>
                <a:ext cx="9144000" cy="4714240"/>
              </a:xfrm>
            </p:spPr>
            <p:txBody>
              <a:bodyPr/>
              <a:lstStyle/>
              <a:p>
                <a:pPr marL="342900" indent="-342900" algn="l">
                  <a:buFont typeface="Wingdings" panose="05000000000000000000" pitchFamily="2" charset="2"/>
                  <a:buChar char="u"/>
                </a:pPr>
                <a:r>
                  <a:rPr lang="en-US" altLang="zh-CN" sz="1800" dirty="0" smtClean="0">
                    <a:latin typeface="宋体" panose="02010600030101010101" pitchFamily="2" charset="-122"/>
                    <a:ea typeface="宋体" panose="02010600030101010101" pitchFamily="2" charset="-122"/>
                  </a:rPr>
                  <a:t>RGB</a:t>
                </a:r>
                <a:r>
                  <a:rPr lang="zh-CN" altLang="en-US" sz="1800" dirty="0">
                    <a:latin typeface="宋体" panose="02010600030101010101" pitchFamily="2" charset="-122"/>
                    <a:ea typeface="宋体" panose="02010600030101010101" pitchFamily="2" charset="-122"/>
                  </a:rPr>
                  <a:t>色彩</a:t>
                </a:r>
                <a:r>
                  <a:rPr lang="zh-CN" altLang="en-US" sz="1800" dirty="0" smtClean="0">
                    <a:latin typeface="宋体" panose="02010600030101010101" pitchFamily="2" charset="-122"/>
                    <a:ea typeface="宋体" panose="02010600030101010101" pitchFamily="2" charset="-122"/>
                  </a:rPr>
                  <a:t>模型中，当红绿蓝</a:t>
                </a:r>
                <a:r>
                  <a:rPr lang="en-US" altLang="zh-CN" sz="1800" dirty="0" smtClean="0">
                    <a:latin typeface="宋体" panose="02010600030101010101" pitchFamily="2" charset="-122"/>
                    <a:ea typeface="宋体" panose="02010600030101010101" pitchFamily="2" charset="-122"/>
                  </a:rPr>
                  <a:t>3</a:t>
                </a:r>
                <a:r>
                  <a:rPr lang="zh-CN" altLang="en-US" sz="1800" dirty="0" smtClean="0">
                    <a:latin typeface="宋体" panose="02010600030101010101" pitchFamily="2" charset="-122"/>
                    <a:ea typeface="宋体" panose="02010600030101010101" pitchFamily="2" charset="-122"/>
                  </a:rPr>
                  <a:t>个</a:t>
                </a:r>
                <a:r>
                  <a:rPr lang="zh-CN" altLang="en-US" sz="1800" dirty="0">
                    <a:latin typeface="宋体" panose="02010600030101010101" pitchFamily="2" charset="-122"/>
                    <a:ea typeface="宋体" panose="02010600030101010101" pitchFamily="2" charset="-122"/>
                  </a:rPr>
                  <a:t>分量的值相等时</a:t>
                </a:r>
                <a:r>
                  <a:rPr lang="en-US" altLang="zh-CN" sz="1800" dirty="0">
                    <a:latin typeface="宋体" panose="02010600030101010101" pitchFamily="2" charset="-122"/>
                    <a:ea typeface="宋体" panose="02010600030101010101" pitchFamily="2" charset="-122"/>
                  </a:rPr>
                  <a:t>, </a:t>
                </a:r>
                <a:r>
                  <a:rPr lang="zh-CN" altLang="en-US" sz="1800" dirty="0">
                    <a:latin typeface="宋体" panose="02010600030101010101" pitchFamily="2" charset="-122"/>
                    <a:ea typeface="宋体" panose="02010600030101010101" pitchFamily="2" charset="-122"/>
                  </a:rPr>
                  <a:t>像素的颜色就是介于黑和白之间的一个灰度等级</a:t>
                </a:r>
                <a:r>
                  <a:rPr lang="zh-CN" altLang="en-US" sz="1800" dirty="0" smtClean="0">
                    <a:latin typeface="宋体" panose="02010600030101010101" pitchFamily="2" charset="-122"/>
                    <a:ea typeface="宋体" panose="02010600030101010101" pitchFamily="2" charset="-122"/>
                  </a:rPr>
                  <a:t>。</a:t>
                </a:r>
                <a:r>
                  <a:rPr lang="zh-CN" altLang="en-US" sz="1800" dirty="0">
                    <a:latin typeface="宋体" panose="02010600030101010101" pitchFamily="2" charset="-122"/>
                    <a:ea typeface="宋体" panose="02010600030101010101" pitchFamily="2" charset="-122"/>
                  </a:rPr>
                  <a:t>如果</a:t>
                </a:r>
                <a:r>
                  <a:rPr lang="zh-CN" altLang="en-US" sz="1800" dirty="0" smtClean="0">
                    <a:latin typeface="宋体" panose="02010600030101010101" pitchFamily="2" charset="-122"/>
                    <a:ea typeface="宋体" panose="02010600030101010101" pitchFamily="2" charset="-122"/>
                  </a:rPr>
                  <a:t>分别</a:t>
                </a:r>
                <a:r>
                  <a:rPr lang="zh-CN" altLang="en-US" sz="1800" dirty="0">
                    <a:latin typeface="宋体" panose="02010600030101010101" pitchFamily="2" charset="-122"/>
                    <a:ea typeface="宋体" panose="02010600030101010101" pitchFamily="2" charset="-122"/>
                  </a:rPr>
                  <a:t>提取</a:t>
                </a:r>
                <a:r>
                  <a:rPr lang="en-US" altLang="zh-CN" sz="1800" dirty="0">
                    <a:latin typeface="宋体" panose="02010600030101010101" pitchFamily="2" charset="-122"/>
                    <a:ea typeface="宋体" panose="02010600030101010101" pitchFamily="2" charset="-122"/>
                  </a:rPr>
                  <a:t>R</a:t>
                </a:r>
                <a:r>
                  <a:rPr lang="zh-CN" altLang="en-US" sz="1800" dirty="0">
                    <a:latin typeface="宋体" panose="02010600030101010101" pitchFamily="2" charset="-122"/>
                    <a:ea typeface="宋体" panose="02010600030101010101" pitchFamily="2" charset="-122"/>
                  </a:rPr>
                  <a:t>、</a:t>
                </a:r>
                <a:r>
                  <a:rPr lang="en-US" altLang="zh-CN" sz="1800" dirty="0">
                    <a:latin typeface="宋体" panose="02010600030101010101" pitchFamily="2" charset="-122"/>
                    <a:ea typeface="宋体" panose="02010600030101010101" pitchFamily="2" charset="-122"/>
                  </a:rPr>
                  <a:t>G</a:t>
                </a:r>
                <a:r>
                  <a:rPr lang="zh-CN" altLang="en-US" sz="1800" dirty="0">
                    <a:latin typeface="宋体" panose="02010600030101010101" pitchFamily="2" charset="-122"/>
                    <a:ea typeface="宋体" panose="02010600030101010101" pitchFamily="2" charset="-122"/>
                  </a:rPr>
                  <a:t>、</a:t>
                </a:r>
                <a:r>
                  <a:rPr lang="en-US" altLang="zh-CN" sz="1800" dirty="0">
                    <a:latin typeface="宋体" panose="02010600030101010101" pitchFamily="2" charset="-122"/>
                    <a:ea typeface="宋体" panose="02010600030101010101" pitchFamily="2" charset="-122"/>
                  </a:rPr>
                  <a:t>B</a:t>
                </a:r>
                <a:r>
                  <a:rPr lang="zh-CN" altLang="en-US" sz="1800" dirty="0">
                    <a:latin typeface="宋体" panose="02010600030101010101" pitchFamily="2" charset="-122"/>
                    <a:ea typeface="宋体" panose="02010600030101010101" pitchFamily="2" charset="-122"/>
                  </a:rPr>
                  <a:t>分量中的</a:t>
                </a:r>
                <a:r>
                  <a:rPr lang="zh-CN" altLang="en-US" sz="1800" dirty="0" smtClean="0">
                    <a:latin typeface="宋体" panose="02010600030101010101" pitchFamily="2" charset="-122"/>
                    <a:ea typeface="宋体" panose="02010600030101010101" pitchFamily="2" charset="-122"/>
                  </a:rPr>
                  <a:t>一个</a:t>
                </a:r>
                <a:r>
                  <a:rPr lang="zh-CN" altLang="en-US" sz="1800" dirty="0">
                    <a:latin typeface="宋体" panose="02010600030101010101" pitchFamily="2" charset="-122"/>
                    <a:ea typeface="宋体" panose="02010600030101010101" pitchFamily="2" charset="-122"/>
                  </a:rPr>
                  <a:t>分量来作为结果图像的灰度，其他两个分量再置为与选定分量同等大小的值</a:t>
                </a:r>
                <a:r>
                  <a:rPr lang="zh-CN" altLang="en-US" sz="1800" dirty="0" smtClean="0">
                    <a:latin typeface="宋体" panose="02010600030101010101" pitchFamily="2" charset="-122"/>
                    <a:ea typeface="宋体" panose="02010600030101010101" pitchFamily="2" charset="-122"/>
                  </a:rPr>
                  <a:t>，就得到了灰度图像。</a:t>
                </a:r>
                <a:r>
                  <a:rPr lang="zh-CN" altLang="en-US" sz="1800" dirty="0">
                    <a:latin typeface="宋体" panose="02010600030101010101" pitchFamily="2" charset="-122"/>
                    <a:ea typeface="宋体" panose="02010600030101010101" pitchFamily="2" charset="-122"/>
                  </a:rPr>
                  <a:t>但是经过这种方式处理的图像，其显示效果</a:t>
                </a:r>
                <a:r>
                  <a:rPr lang="zh-CN" altLang="en-US" sz="1800" dirty="0" smtClean="0">
                    <a:latin typeface="宋体" panose="02010600030101010101" pitchFamily="2" charset="-122"/>
                    <a:ea typeface="宋体" panose="02010600030101010101" pitchFamily="2" charset="-122"/>
                  </a:rPr>
                  <a:t>并不</a:t>
                </a:r>
                <a:r>
                  <a:rPr lang="zh-CN" altLang="en-US" sz="1800" dirty="0">
                    <a:latin typeface="宋体" panose="02010600030101010101" pitchFamily="2" charset="-122"/>
                    <a:ea typeface="宋体" panose="02010600030101010101" pitchFamily="2" charset="-122"/>
                  </a:rPr>
                  <a:t>十分理想，毕竟有两个分量被忽略掉了，而它们对于</a:t>
                </a:r>
                <a:r>
                  <a:rPr lang="zh-CN" altLang="en-US" sz="1800" dirty="0" smtClean="0">
                    <a:latin typeface="宋体" panose="02010600030101010101" pitchFamily="2" charset="-122"/>
                    <a:ea typeface="宋体" panose="02010600030101010101" pitchFamily="2" charset="-122"/>
                  </a:rPr>
                  <a:t>最终显示</a:t>
                </a:r>
                <a:r>
                  <a:rPr lang="zh-CN" altLang="en-US" sz="1800" dirty="0">
                    <a:latin typeface="宋体" panose="02010600030101010101" pitchFamily="2" charset="-122"/>
                    <a:ea typeface="宋体" panose="02010600030101010101" pitchFamily="2" charset="-122"/>
                  </a:rPr>
                  <a:t>效果显然也有</a:t>
                </a:r>
                <a:r>
                  <a:rPr lang="zh-CN" altLang="en-US" sz="1800" dirty="0" smtClean="0">
                    <a:latin typeface="宋体" panose="02010600030101010101" pitchFamily="2" charset="-122"/>
                    <a:ea typeface="宋体" panose="02010600030101010101" pitchFamily="2" charset="-122"/>
                  </a:rPr>
                  <a:t>贡献</a:t>
                </a:r>
                <a:r>
                  <a:rPr lang="zh-CN" altLang="en-US" sz="1800" dirty="0">
                    <a:latin typeface="宋体" panose="02010600030101010101" pitchFamily="2" charset="-122"/>
                    <a:ea typeface="宋体" panose="02010600030101010101" pitchFamily="2" charset="-122"/>
                  </a:rPr>
                  <a:t>。使图像</a:t>
                </a:r>
                <a:r>
                  <a:rPr lang="zh-CN" altLang="en-US" sz="1800" dirty="0" smtClean="0">
                    <a:latin typeface="宋体" panose="02010600030101010101" pitchFamily="2" charset="-122"/>
                    <a:ea typeface="宋体" panose="02010600030101010101" pitchFamily="2" charset="-122"/>
                  </a:rPr>
                  <a:t>灰度化</a:t>
                </a:r>
                <a:r>
                  <a:rPr lang="zh-CN" altLang="en-US" sz="1800" dirty="0">
                    <a:latin typeface="宋体" panose="02010600030101010101" pitchFamily="2" charset="-122"/>
                    <a:ea typeface="宋体" panose="02010600030101010101" pitchFamily="2" charset="-122"/>
                  </a:rPr>
                  <a:t>的方法一般分为以下</a:t>
                </a:r>
                <a:r>
                  <a:rPr lang="en-US" altLang="zh-CN" sz="1800" dirty="0">
                    <a:latin typeface="宋体" panose="02010600030101010101" pitchFamily="2" charset="-122"/>
                    <a:ea typeface="宋体" panose="02010600030101010101" pitchFamily="2" charset="-122"/>
                  </a:rPr>
                  <a:t>3</a:t>
                </a:r>
                <a:r>
                  <a:rPr lang="zh-CN" altLang="en-US" sz="1800" dirty="0">
                    <a:latin typeface="宋体" panose="02010600030101010101" pitchFamily="2" charset="-122"/>
                    <a:ea typeface="宋体" panose="02010600030101010101" pitchFamily="2" charset="-122"/>
                  </a:rPr>
                  <a:t>种</a:t>
                </a:r>
                <a:r>
                  <a:rPr lang="zh-CN" altLang="en-US" sz="1800" dirty="0" smtClean="0">
                    <a:latin typeface="宋体" panose="02010600030101010101" pitchFamily="2" charset="-122"/>
                    <a:ea typeface="宋体" panose="02010600030101010101" pitchFamily="2" charset="-122"/>
                  </a:rPr>
                  <a:t>。</a:t>
                </a:r>
                <a:endParaRPr lang="en-US" altLang="zh-CN" sz="1800" dirty="0" smtClean="0">
                  <a:latin typeface="宋体" panose="02010600030101010101" pitchFamily="2" charset="-122"/>
                  <a:ea typeface="宋体" panose="02010600030101010101" pitchFamily="2" charset="-122"/>
                </a:endParaRPr>
              </a:p>
              <a:p>
                <a:pPr marL="800100" lvl="1" indent="-342900" algn="l">
                  <a:buFont typeface="Wingdings" panose="05000000000000000000" pitchFamily="2" charset="2"/>
                  <a:buChar char="u"/>
                </a:pPr>
                <a:r>
                  <a:rPr lang="zh-CN" altLang="en-US" sz="1400" dirty="0">
                    <a:latin typeface="宋体" panose="02010600030101010101" pitchFamily="2" charset="-122"/>
                    <a:ea typeface="宋体" panose="02010600030101010101" pitchFamily="2" charset="-122"/>
                  </a:rPr>
                  <a:t>平均值</a:t>
                </a:r>
                <a:r>
                  <a:rPr lang="zh-CN" altLang="en-US" sz="1400" dirty="0" smtClean="0">
                    <a:latin typeface="宋体" panose="02010600030101010101" pitchFamily="2" charset="-122"/>
                    <a:ea typeface="宋体" panose="02010600030101010101" pitchFamily="2" charset="-122"/>
                  </a:rPr>
                  <a:t>法 </a:t>
                </a:r>
                <a14:m>
                  <m:oMath xmlns:m="http://schemas.openxmlformats.org/officeDocument/2006/math">
                    <m:r>
                      <a:rPr lang="en-US" altLang="zh-CN" sz="1400" b="0" i="1" smtClean="0">
                        <a:latin typeface="Cambria Math" panose="02040503050406030204" pitchFamily="18" charset="0"/>
                        <a:ea typeface="宋体" panose="02010600030101010101" pitchFamily="2" charset="-122"/>
                      </a:rPr>
                      <m:t>𝑅</m:t>
                    </m:r>
                    <m:r>
                      <a:rPr lang="en-US" altLang="zh-CN" sz="1400" b="0" i="1" smtClean="0">
                        <a:latin typeface="Cambria Math" panose="02040503050406030204" pitchFamily="18" charset="0"/>
                        <a:ea typeface="宋体" panose="02010600030101010101" pitchFamily="2" charset="-122"/>
                      </a:rPr>
                      <m:t>=</m:t>
                    </m:r>
                    <m:r>
                      <a:rPr lang="en-US" altLang="zh-CN" sz="1400" b="0" i="1" smtClean="0">
                        <a:latin typeface="Cambria Math" panose="02040503050406030204" pitchFamily="18" charset="0"/>
                        <a:ea typeface="宋体" panose="02010600030101010101" pitchFamily="2" charset="-122"/>
                      </a:rPr>
                      <m:t>𝐺</m:t>
                    </m:r>
                    <m:r>
                      <a:rPr lang="en-US" altLang="zh-CN" sz="1400" b="0" i="1" smtClean="0">
                        <a:latin typeface="Cambria Math" panose="02040503050406030204" pitchFamily="18" charset="0"/>
                        <a:ea typeface="宋体" panose="02010600030101010101" pitchFamily="2" charset="-122"/>
                      </a:rPr>
                      <m:t>=</m:t>
                    </m:r>
                    <m:r>
                      <a:rPr lang="en-US" altLang="zh-CN" sz="1400" b="0" i="1" smtClean="0">
                        <a:latin typeface="Cambria Math" panose="02040503050406030204" pitchFamily="18" charset="0"/>
                        <a:ea typeface="宋体" panose="02010600030101010101" pitchFamily="2" charset="-122"/>
                      </a:rPr>
                      <m:t>𝐵</m:t>
                    </m:r>
                    <m:r>
                      <a:rPr lang="en-US" altLang="zh-CN" sz="1400" b="0" i="1" smtClean="0">
                        <a:latin typeface="Cambria Math" panose="02040503050406030204" pitchFamily="18" charset="0"/>
                        <a:ea typeface="宋体" panose="02010600030101010101" pitchFamily="2" charset="-122"/>
                      </a:rPr>
                      <m:t>=</m:t>
                    </m:r>
                    <m:f>
                      <m:fPr>
                        <m:ctrlPr>
                          <a:rPr lang="en-US" altLang="zh-CN" sz="1400" b="0" i="1" smtClean="0">
                            <a:latin typeface="Cambria Math" panose="02040503050406030204" pitchFamily="18" charset="0"/>
                            <a:ea typeface="宋体" panose="02010600030101010101" pitchFamily="2" charset="-122"/>
                          </a:rPr>
                        </m:ctrlPr>
                      </m:fPr>
                      <m:num>
                        <m:r>
                          <a:rPr lang="en-US" altLang="zh-CN" sz="1400" b="0" i="1" smtClean="0">
                            <a:latin typeface="Cambria Math" panose="02040503050406030204" pitchFamily="18" charset="0"/>
                            <a:ea typeface="宋体" panose="02010600030101010101" pitchFamily="2" charset="-122"/>
                          </a:rPr>
                          <m:t>𝑅</m:t>
                        </m:r>
                        <m:r>
                          <a:rPr lang="en-US" altLang="zh-CN" sz="1400" b="0" i="1" smtClean="0">
                            <a:latin typeface="Cambria Math" panose="02040503050406030204" pitchFamily="18" charset="0"/>
                            <a:ea typeface="宋体" panose="02010600030101010101" pitchFamily="2" charset="-122"/>
                          </a:rPr>
                          <m:t>+</m:t>
                        </m:r>
                        <m:r>
                          <a:rPr lang="en-US" altLang="zh-CN" sz="1400" b="0" i="1" smtClean="0">
                            <a:latin typeface="Cambria Math" panose="02040503050406030204" pitchFamily="18" charset="0"/>
                            <a:ea typeface="宋体" panose="02010600030101010101" pitchFamily="2" charset="-122"/>
                          </a:rPr>
                          <m:t>𝐺</m:t>
                        </m:r>
                        <m:r>
                          <a:rPr lang="en-US" altLang="zh-CN" sz="1400" b="0" i="1" smtClean="0">
                            <a:latin typeface="Cambria Math" panose="02040503050406030204" pitchFamily="18" charset="0"/>
                            <a:ea typeface="宋体" panose="02010600030101010101" pitchFamily="2" charset="-122"/>
                          </a:rPr>
                          <m:t>+</m:t>
                        </m:r>
                        <m:r>
                          <a:rPr lang="en-US" altLang="zh-CN" sz="1400" b="0" i="1" smtClean="0">
                            <a:latin typeface="Cambria Math" panose="02040503050406030204" pitchFamily="18" charset="0"/>
                            <a:ea typeface="宋体" panose="02010600030101010101" pitchFamily="2" charset="-122"/>
                          </a:rPr>
                          <m:t>𝐵</m:t>
                        </m:r>
                      </m:num>
                      <m:den>
                        <m:r>
                          <a:rPr lang="en-US" altLang="zh-CN" sz="1400" b="0" i="1" smtClean="0">
                            <a:latin typeface="Cambria Math" panose="02040503050406030204" pitchFamily="18" charset="0"/>
                            <a:ea typeface="宋体" panose="02010600030101010101" pitchFamily="2" charset="-122"/>
                          </a:rPr>
                          <m:t>3</m:t>
                        </m:r>
                      </m:den>
                    </m:f>
                  </m:oMath>
                </a14:m>
                <a:endParaRPr lang="en-US" altLang="zh-CN" sz="1400" dirty="0" smtClean="0">
                  <a:latin typeface="宋体" panose="02010600030101010101" pitchFamily="2" charset="-122"/>
                  <a:ea typeface="宋体" panose="02010600030101010101" pitchFamily="2" charset="-122"/>
                </a:endParaRPr>
              </a:p>
              <a:p>
                <a:pPr marL="800100" lvl="1" indent="-342900" algn="l">
                  <a:buFont typeface="Wingdings" panose="05000000000000000000" pitchFamily="2" charset="2"/>
                  <a:buChar char="u"/>
                </a:pPr>
                <a:r>
                  <a:rPr lang="zh-CN" altLang="en-US" sz="1400" dirty="0">
                    <a:latin typeface="宋体" panose="02010600030101010101" pitchFamily="2" charset="-122"/>
                    <a:ea typeface="宋体" panose="02010600030101010101" pitchFamily="2" charset="-122"/>
                  </a:rPr>
                  <a:t>最大</a:t>
                </a:r>
                <a:r>
                  <a:rPr lang="zh-CN" altLang="en-US" sz="1400" dirty="0" smtClean="0">
                    <a:latin typeface="宋体" panose="02010600030101010101" pitchFamily="2" charset="-122"/>
                    <a:ea typeface="宋体" panose="02010600030101010101" pitchFamily="2" charset="-122"/>
                  </a:rPr>
                  <a:t>值法 </a:t>
                </a:r>
                <a14:m>
                  <m:oMath xmlns:m="http://schemas.openxmlformats.org/officeDocument/2006/math">
                    <m:r>
                      <a:rPr lang="en-US" altLang="zh-CN" sz="1400" i="1">
                        <a:latin typeface="Cambria Math" panose="02040503050406030204" pitchFamily="18" charset="0"/>
                        <a:ea typeface="宋体" panose="02010600030101010101" pitchFamily="2" charset="-122"/>
                      </a:rPr>
                      <m:t>𝑅</m:t>
                    </m:r>
                    <m:r>
                      <a:rPr lang="en-US" altLang="zh-CN" sz="1400" i="1">
                        <a:latin typeface="Cambria Math" panose="02040503050406030204" pitchFamily="18" charset="0"/>
                        <a:ea typeface="宋体" panose="02010600030101010101" pitchFamily="2" charset="-122"/>
                      </a:rPr>
                      <m:t>=</m:t>
                    </m:r>
                    <m:r>
                      <a:rPr lang="en-US" altLang="zh-CN" sz="1400" i="1">
                        <a:latin typeface="Cambria Math" panose="02040503050406030204" pitchFamily="18" charset="0"/>
                        <a:ea typeface="宋体" panose="02010600030101010101" pitchFamily="2" charset="-122"/>
                      </a:rPr>
                      <m:t>𝐺</m:t>
                    </m:r>
                    <m:r>
                      <a:rPr lang="en-US" altLang="zh-CN" sz="1400" i="1">
                        <a:latin typeface="Cambria Math" panose="02040503050406030204" pitchFamily="18" charset="0"/>
                        <a:ea typeface="宋体" panose="02010600030101010101" pitchFamily="2" charset="-122"/>
                      </a:rPr>
                      <m:t>=</m:t>
                    </m:r>
                    <m:r>
                      <a:rPr lang="en-US" altLang="zh-CN" sz="1400" i="1">
                        <a:latin typeface="Cambria Math" panose="02040503050406030204" pitchFamily="18" charset="0"/>
                        <a:ea typeface="宋体" panose="02010600030101010101" pitchFamily="2" charset="-122"/>
                      </a:rPr>
                      <m:t>𝐵</m:t>
                    </m:r>
                    <m:r>
                      <a:rPr lang="en-US" altLang="zh-CN" sz="1400" i="1">
                        <a:latin typeface="Cambria Math" panose="02040503050406030204" pitchFamily="18" charset="0"/>
                        <a:ea typeface="宋体" panose="02010600030101010101" pitchFamily="2" charset="-122"/>
                      </a:rPr>
                      <m:t>=</m:t>
                    </m:r>
                    <m:r>
                      <m:rPr>
                        <m:sty m:val="p"/>
                      </m:rPr>
                      <a:rPr lang="en-US" altLang="zh-CN" sz="1400" b="0" i="0" smtClean="0">
                        <a:latin typeface="Cambria Math" panose="02040503050406030204" pitchFamily="18" charset="0"/>
                        <a:ea typeface="宋体" panose="02010600030101010101" pitchFamily="2" charset="-122"/>
                      </a:rPr>
                      <m:t>max</m:t>
                    </m:r>
                    <m:r>
                      <a:rPr lang="en-US" altLang="zh-CN" sz="1400" b="0" i="1" smtClean="0">
                        <a:latin typeface="Cambria Math" panose="02040503050406030204" pitchFamily="18" charset="0"/>
                        <a:ea typeface="宋体" panose="02010600030101010101" pitchFamily="2" charset="-122"/>
                      </a:rPr>
                      <m:t>⁡(</m:t>
                    </m:r>
                    <m:r>
                      <a:rPr lang="en-US" altLang="zh-CN" sz="1400" b="0" i="1" smtClean="0">
                        <a:latin typeface="Cambria Math" panose="02040503050406030204" pitchFamily="18" charset="0"/>
                        <a:ea typeface="宋体" panose="02010600030101010101" pitchFamily="2" charset="-122"/>
                      </a:rPr>
                      <m:t>𝑅</m:t>
                    </m:r>
                    <m:r>
                      <a:rPr lang="en-US" altLang="zh-CN" sz="1400" b="0" i="1" smtClean="0">
                        <a:latin typeface="Cambria Math" panose="02040503050406030204" pitchFamily="18" charset="0"/>
                        <a:ea typeface="宋体" panose="02010600030101010101" pitchFamily="2" charset="-122"/>
                      </a:rPr>
                      <m:t>,</m:t>
                    </m:r>
                    <m:r>
                      <a:rPr lang="en-US" altLang="zh-CN" sz="1400" b="0" i="1" smtClean="0">
                        <a:latin typeface="Cambria Math" panose="02040503050406030204" pitchFamily="18" charset="0"/>
                        <a:ea typeface="宋体" panose="02010600030101010101" pitchFamily="2" charset="-122"/>
                      </a:rPr>
                      <m:t>𝐺</m:t>
                    </m:r>
                    <m:r>
                      <a:rPr lang="en-US" altLang="zh-CN" sz="1400" b="0" i="1" smtClean="0">
                        <a:latin typeface="Cambria Math" panose="02040503050406030204" pitchFamily="18" charset="0"/>
                        <a:ea typeface="宋体" panose="02010600030101010101" pitchFamily="2" charset="-122"/>
                      </a:rPr>
                      <m:t>,</m:t>
                    </m:r>
                    <m:r>
                      <a:rPr lang="en-US" altLang="zh-CN" sz="1400" b="0" i="1" smtClean="0">
                        <a:latin typeface="Cambria Math" panose="02040503050406030204" pitchFamily="18" charset="0"/>
                        <a:ea typeface="宋体" panose="02010600030101010101" pitchFamily="2" charset="-122"/>
                      </a:rPr>
                      <m:t>𝐵</m:t>
                    </m:r>
                    <m:r>
                      <a:rPr lang="en-US" altLang="zh-CN" sz="1400" b="0" i="1" smtClean="0">
                        <a:latin typeface="Cambria Math" panose="02040503050406030204" pitchFamily="18" charset="0"/>
                        <a:ea typeface="宋体" panose="02010600030101010101" pitchFamily="2" charset="-122"/>
                      </a:rPr>
                      <m:t>)</m:t>
                    </m:r>
                  </m:oMath>
                </a14:m>
                <a:endParaRPr lang="en-US" altLang="zh-CN" sz="1400" dirty="0" smtClean="0">
                  <a:latin typeface="宋体" panose="02010600030101010101" pitchFamily="2" charset="-122"/>
                  <a:ea typeface="宋体" panose="02010600030101010101" pitchFamily="2" charset="-122"/>
                </a:endParaRPr>
              </a:p>
              <a:p>
                <a:pPr marL="800100" lvl="1" indent="-342900" algn="l">
                  <a:buFont typeface="Wingdings" panose="05000000000000000000" pitchFamily="2" charset="2"/>
                  <a:buChar char="u"/>
                </a:pPr>
                <a:r>
                  <a:rPr lang="zh-CN" altLang="en-US" sz="1400" dirty="0" smtClean="0">
                    <a:latin typeface="宋体" panose="02010600030101010101" pitchFamily="2" charset="-122"/>
                    <a:ea typeface="宋体" panose="02010600030101010101" pitchFamily="2" charset="-122"/>
                  </a:rPr>
                  <a:t>加权平均值法 </a:t>
                </a:r>
                <a14:m>
                  <m:oMath xmlns:m="http://schemas.openxmlformats.org/officeDocument/2006/math">
                    <m:r>
                      <a:rPr lang="en-US" altLang="zh-CN" sz="1400" i="1">
                        <a:latin typeface="Cambria Math" panose="02040503050406030204" pitchFamily="18" charset="0"/>
                        <a:ea typeface="宋体" panose="02010600030101010101" pitchFamily="2" charset="-122"/>
                      </a:rPr>
                      <m:t>𝑅</m:t>
                    </m:r>
                    <m:r>
                      <a:rPr lang="en-US" altLang="zh-CN" sz="1400" i="1">
                        <a:latin typeface="Cambria Math" panose="02040503050406030204" pitchFamily="18" charset="0"/>
                        <a:ea typeface="宋体" panose="02010600030101010101" pitchFamily="2" charset="-122"/>
                      </a:rPr>
                      <m:t>=</m:t>
                    </m:r>
                    <m:r>
                      <a:rPr lang="en-US" altLang="zh-CN" sz="1400" i="1">
                        <a:latin typeface="Cambria Math" panose="02040503050406030204" pitchFamily="18" charset="0"/>
                        <a:ea typeface="宋体" panose="02010600030101010101" pitchFamily="2" charset="-122"/>
                      </a:rPr>
                      <m:t>𝐺</m:t>
                    </m:r>
                    <m:r>
                      <a:rPr lang="en-US" altLang="zh-CN" sz="1400" i="1">
                        <a:latin typeface="Cambria Math" panose="02040503050406030204" pitchFamily="18" charset="0"/>
                        <a:ea typeface="宋体" panose="02010600030101010101" pitchFamily="2" charset="-122"/>
                      </a:rPr>
                      <m:t>=</m:t>
                    </m:r>
                    <m:r>
                      <a:rPr lang="en-US" altLang="zh-CN" sz="1400" i="1">
                        <a:latin typeface="Cambria Math" panose="02040503050406030204" pitchFamily="18" charset="0"/>
                        <a:ea typeface="宋体" panose="02010600030101010101" pitchFamily="2" charset="-122"/>
                      </a:rPr>
                      <m:t>𝐵</m:t>
                    </m:r>
                    <m:r>
                      <a:rPr lang="en-US" altLang="zh-CN" sz="1400" i="1">
                        <a:latin typeface="Cambria Math" panose="02040503050406030204" pitchFamily="18" charset="0"/>
                        <a:ea typeface="宋体" panose="02010600030101010101" pitchFamily="2" charset="-122"/>
                      </a:rPr>
                      <m:t>=</m:t>
                    </m:r>
                    <m:sSub>
                      <m:sSubPr>
                        <m:ctrlPr>
                          <a:rPr lang="en-US" altLang="zh-CN" sz="1400" i="1" smtClean="0">
                            <a:latin typeface="Cambria Math" panose="02040503050406030204" pitchFamily="18" charset="0"/>
                            <a:ea typeface="宋体" panose="02010600030101010101" pitchFamily="2" charset="-122"/>
                          </a:rPr>
                        </m:ctrlPr>
                      </m:sSubPr>
                      <m:e>
                        <m:r>
                          <a:rPr lang="en-US" altLang="zh-CN" sz="1400" b="0" i="1" smtClean="0">
                            <a:latin typeface="Cambria Math" panose="02040503050406030204" pitchFamily="18" charset="0"/>
                            <a:ea typeface="宋体" panose="02010600030101010101" pitchFamily="2" charset="-122"/>
                          </a:rPr>
                          <m:t>𝑊</m:t>
                        </m:r>
                      </m:e>
                      <m:sub>
                        <m:r>
                          <a:rPr lang="en-US" altLang="zh-CN" sz="1400" b="0" i="1" smtClean="0">
                            <a:latin typeface="Cambria Math" panose="02040503050406030204" pitchFamily="18" charset="0"/>
                            <a:ea typeface="宋体" panose="02010600030101010101" pitchFamily="2" charset="-122"/>
                          </a:rPr>
                          <m:t>𝑅</m:t>
                        </m:r>
                      </m:sub>
                    </m:sSub>
                    <m:r>
                      <a:rPr lang="en-US" altLang="zh-CN" sz="1400" b="0" i="1" smtClean="0">
                        <a:latin typeface="Cambria Math" panose="02040503050406030204" pitchFamily="18" charset="0"/>
                        <a:ea typeface="宋体" panose="02010600030101010101" pitchFamily="2" charset="-122"/>
                      </a:rPr>
                      <m:t>𝑅</m:t>
                    </m:r>
                    <m:r>
                      <a:rPr lang="en-US" altLang="zh-CN" sz="1400" b="0" i="1" smtClean="0">
                        <a:latin typeface="Cambria Math" panose="02040503050406030204" pitchFamily="18" charset="0"/>
                        <a:ea typeface="宋体" panose="02010600030101010101" pitchFamily="2" charset="-122"/>
                      </a:rPr>
                      <m:t>+</m:t>
                    </m:r>
                    <m:sSub>
                      <m:sSubPr>
                        <m:ctrlPr>
                          <a:rPr lang="en-US" altLang="zh-CN" sz="1400" b="0" i="1" smtClean="0">
                            <a:latin typeface="Cambria Math" panose="02040503050406030204" pitchFamily="18" charset="0"/>
                            <a:ea typeface="宋体" panose="02010600030101010101" pitchFamily="2" charset="-122"/>
                          </a:rPr>
                        </m:ctrlPr>
                      </m:sSubPr>
                      <m:e>
                        <m:r>
                          <a:rPr lang="en-US" altLang="zh-CN" sz="1400" b="0" i="1" smtClean="0">
                            <a:latin typeface="Cambria Math" panose="02040503050406030204" pitchFamily="18" charset="0"/>
                            <a:ea typeface="宋体" panose="02010600030101010101" pitchFamily="2" charset="-122"/>
                          </a:rPr>
                          <m:t>𝑊</m:t>
                        </m:r>
                      </m:e>
                      <m:sub>
                        <m:r>
                          <a:rPr lang="en-US" altLang="zh-CN" sz="1400" b="0" i="1" smtClean="0">
                            <a:latin typeface="Cambria Math" panose="02040503050406030204" pitchFamily="18" charset="0"/>
                            <a:ea typeface="宋体" panose="02010600030101010101" pitchFamily="2" charset="-122"/>
                          </a:rPr>
                          <m:t>𝐺</m:t>
                        </m:r>
                      </m:sub>
                    </m:sSub>
                    <m:r>
                      <a:rPr lang="en-US" altLang="zh-CN" sz="1400" b="0" i="1" smtClean="0">
                        <a:latin typeface="Cambria Math" panose="02040503050406030204" pitchFamily="18" charset="0"/>
                        <a:ea typeface="宋体" panose="02010600030101010101" pitchFamily="2" charset="-122"/>
                      </a:rPr>
                      <m:t>𝐺</m:t>
                    </m:r>
                    <m:r>
                      <a:rPr lang="en-US" altLang="zh-CN" sz="1400" b="0" i="1" smtClean="0">
                        <a:latin typeface="Cambria Math" panose="02040503050406030204" pitchFamily="18" charset="0"/>
                        <a:ea typeface="宋体" panose="02010600030101010101" pitchFamily="2" charset="-122"/>
                      </a:rPr>
                      <m:t>+</m:t>
                    </m:r>
                    <m:sSub>
                      <m:sSubPr>
                        <m:ctrlPr>
                          <a:rPr lang="en-US" altLang="zh-CN" sz="1400" b="0" i="1" smtClean="0">
                            <a:latin typeface="Cambria Math" panose="02040503050406030204" pitchFamily="18" charset="0"/>
                            <a:ea typeface="宋体" panose="02010600030101010101" pitchFamily="2" charset="-122"/>
                          </a:rPr>
                        </m:ctrlPr>
                      </m:sSubPr>
                      <m:e>
                        <m:r>
                          <m:rPr>
                            <m:sty m:val="p"/>
                          </m:rPr>
                          <a:rPr lang="en-US" altLang="zh-CN" sz="1400" i="1">
                            <a:latin typeface="Cambria Math" panose="02040503050406030204" pitchFamily="18" charset="0"/>
                            <a:ea typeface="宋体" panose="02010600030101010101" pitchFamily="2" charset="-122"/>
                          </a:rPr>
                          <m:t>W</m:t>
                        </m:r>
                      </m:e>
                      <m:sub>
                        <m:r>
                          <m:rPr>
                            <m:sty m:val="p"/>
                          </m:rPr>
                          <a:rPr lang="en-US" altLang="zh-CN" sz="1400" i="1">
                            <a:latin typeface="Cambria Math" panose="02040503050406030204" pitchFamily="18" charset="0"/>
                            <a:ea typeface="宋体" panose="02010600030101010101" pitchFamily="2" charset="-122"/>
                          </a:rPr>
                          <m:t>B</m:t>
                        </m:r>
                      </m:sub>
                    </m:sSub>
                    <m:r>
                      <m:rPr>
                        <m:sty m:val="p"/>
                      </m:rPr>
                      <a:rPr lang="en-US" altLang="zh-CN" sz="1400" i="1">
                        <a:latin typeface="Cambria Math" panose="02040503050406030204" pitchFamily="18" charset="0"/>
                        <a:ea typeface="宋体" panose="02010600030101010101" pitchFamily="2" charset="-122"/>
                      </a:rPr>
                      <m:t>B</m:t>
                    </m:r>
                  </m:oMath>
                </a14:m>
                <a:endParaRPr lang="en-US" altLang="zh-CN" sz="1400" dirty="0" smtClean="0">
                  <a:latin typeface="宋体" panose="02010600030101010101" pitchFamily="2" charset="-122"/>
                  <a:ea typeface="宋体" panose="02010600030101010101" pitchFamily="2" charset="-122"/>
                </a:endParaRPr>
              </a:p>
              <a:p>
                <a:pPr marL="800100" lvl="1" indent="-342900" algn="l">
                  <a:buFont typeface="Wingdings" panose="05000000000000000000" pitchFamily="2" charset="2"/>
                  <a:buChar char="u"/>
                </a:pPr>
                <a:endParaRPr lang="en-US" altLang="zh-CN" sz="1000" dirty="0" smtClean="0">
                  <a:latin typeface="宋体" panose="02010600030101010101" pitchFamily="2" charset="-122"/>
                  <a:ea typeface="宋体" panose="02010600030101010101" pitchFamily="2" charset="-122"/>
                </a:endParaRPr>
              </a:p>
              <a:p>
                <a:pPr lvl="1" algn="l"/>
                <a:r>
                  <a:rPr lang="zh-CN" altLang="en-US" sz="1400" dirty="0">
                    <a:latin typeface="宋体" panose="02010600030101010101" pitchFamily="2" charset="-122"/>
                    <a:ea typeface="宋体" panose="02010600030101010101" pitchFamily="2" charset="-122"/>
                  </a:rPr>
                  <a:t>人眼对于三原色的敏感度从高到低分别是绿、红、蓝，所以三原色权值的取值</a:t>
                </a:r>
                <a:r>
                  <a:rPr lang="zh-CN" altLang="en-US" sz="1400" dirty="0" smtClean="0">
                    <a:latin typeface="宋体" panose="02010600030101010101" pitchFamily="2" charset="-122"/>
                    <a:ea typeface="宋体" panose="02010600030101010101" pitchFamily="2" charset="-122"/>
                  </a:rPr>
                  <a:t>关系</a:t>
                </a:r>
                <a:r>
                  <a:rPr lang="zh-CN" altLang="en-US" sz="1400" dirty="0">
                    <a:latin typeface="宋体" panose="02010600030101010101" pitchFamily="2" charset="-122"/>
                    <a:ea typeface="宋体" panose="02010600030101010101" pitchFamily="2" charset="-122"/>
                  </a:rPr>
                  <a:t>应该</a:t>
                </a:r>
                <a:r>
                  <a:rPr lang="zh-CN" altLang="en-US" sz="1400" dirty="0" smtClean="0">
                    <a:latin typeface="宋体" panose="02010600030101010101" pitchFamily="2" charset="-122"/>
                    <a:ea typeface="宋体" panose="02010600030101010101" pitchFamily="2" charset="-122"/>
                  </a:rPr>
                  <a:t>是</a:t>
                </a:r>
                <a14:m>
                  <m:oMath xmlns:m="http://schemas.openxmlformats.org/officeDocument/2006/math">
                    <m:sSub>
                      <m:sSubPr>
                        <m:ctrlPr>
                          <a:rPr lang="en-US" altLang="zh-CN" sz="1400" i="1">
                            <a:latin typeface="Cambria Math" panose="02040503050406030204" pitchFamily="18" charset="0"/>
                            <a:ea typeface="宋体" panose="02010600030101010101" pitchFamily="2" charset="-122"/>
                          </a:rPr>
                        </m:ctrlPr>
                      </m:sSubPr>
                      <m:e>
                        <m:r>
                          <a:rPr lang="en-US" altLang="zh-CN" sz="1400" i="1">
                            <a:latin typeface="Cambria Math" panose="02040503050406030204" pitchFamily="18" charset="0"/>
                            <a:ea typeface="宋体" panose="02010600030101010101" pitchFamily="2" charset="-122"/>
                          </a:rPr>
                          <m:t>𝑊</m:t>
                        </m:r>
                      </m:e>
                      <m:sub>
                        <m:r>
                          <a:rPr lang="en-US" altLang="zh-CN" sz="1400" i="1">
                            <a:latin typeface="Cambria Math" panose="02040503050406030204" pitchFamily="18" charset="0"/>
                            <a:ea typeface="宋体" panose="02010600030101010101" pitchFamily="2" charset="-122"/>
                          </a:rPr>
                          <m:t>𝐺</m:t>
                        </m:r>
                      </m:sub>
                    </m:sSub>
                    <m:r>
                      <a:rPr lang="en-US" altLang="zh-CN" sz="1400" b="0" i="1" smtClean="0">
                        <a:latin typeface="Cambria Math" panose="02040503050406030204" pitchFamily="18" charset="0"/>
                        <a:ea typeface="宋体" panose="02010600030101010101" pitchFamily="2" charset="-122"/>
                      </a:rPr>
                      <m:t>&gt;</m:t>
                    </m:r>
                    <m:sSub>
                      <m:sSubPr>
                        <m:ctrlPr>
                          <a:rPr lang="en-US" altLang="zh-CN" sz="1400" i="1">
                            <a:latin typeface="Cambria Math" panose="02040503050406030204" pitchFamily="18" charset="0"/>
                            <a:ea typeface="宋体" panose="02010600030101010101" pitchFamily="2" charset="-122"/>
                          </a:rPr>
                        </m:ctrlPr>
                      </m:sSubPr>
                      <m:e>
                        <m:r>
                          <a:rPr lang="en-US" altLang="zh-CN" sz="1400" i="1">
                            <a:latin typeface="Cambria Math" panose="02040503050406030204" pitchFamily="18" charset="0"/>
                            <a:ea typeface="宋体" panose="02010600030101010101" pitchFamily="2" charset="-122"/>
                          </a:rPr>
                          <m:t>𝑊</m:t>
                        </m:r>
                      </m:e>
                      <m:sub>
                        <m:r>
                          <a:rPr lang="en-US" altLang="zh-CN" sz="1400" i="1">
                            <a:latin typeface="Cambria Math" panose="02040503050406030204" pitchFamily="18" charset="0"/>
                            <a:ea typeface="宋体" panose="02010600030101010101" pitchFamily="2" charset="-122"/>
                          </a:rPr>
                          <m:t>𝑅</m:t>
                        </m:r>
                      </m:sub>
                    </m:sSub>
                    <m:r>
                      <a:rPr lang="en-US" altLang="zh-CN" sz="1400" b="0" i="1" smtClean="0">
                        <a:latin typeface="Cambria Math" panose="02040503050406030204" pitchFamily="18" charset="0"/>
                        <a:ea typeface="宋体" panose="02010600030101010101" pitchFamily="2" charset="-122"/>
                      </a:rPr>
                      <m:t>&gt;</m:t>
                    </m:r>
                    <m:sSub>
                      <m:sSubPr>
                        <m:ctrlPr>
                          <a:rPr lang="en-US" altLang="zh-CN" sz="1400" i="1">
                            <a:latin typeface="Cambria Math" panose="02040503050406030204" pitchFamily="18" charset="0"/>
                            <a:ea typeface="宋体" panose="02010600030101010101" pitchFamily="2" charset="-122"/>
                          </a:rPr>
                        </m:ctrlPr>
                      </m:sSubPr>
                      <m:e>
                        <m:r>
                          <m:rPr>
                            <m:sty m:val="p"/>
                          </m:rPr>
                          <a:rPr lang="en-US" altLang="zh-CN" sz="1400" i="1">
                            <a:latin typeface="Cambria Math" panose="02040503050406030204" pitchFamily="18" charset="0"/>
                            <a:ea typeface="宋体" panose="02010600030101010101" pitchFamily="2" charset="-122"/>
                          </a:rPr>
                          <m:t>W</m:t>
                        </m:r>
                      </m:e>
                      <m:sub>
                        <m:r>
                          <m:rPr>
                            <m:sty m:val="p"/>
                          </m:rPr>
                          <a:rPr lang="en-US" altLang="zh-CN" sz="1400" i="1">
                            <a:latin typeface="Cambria Math" panose="02040503050406030204" pitchFamily="18" charset="0"/>
                            <a:ea typeface="宋体" panose="02010600030101010101" pitchFamily="2" charset="-122"/>
                          </a:rPr>
                          <m:t>B</m:t>
                        </m:r>
                      </m:sub>
                    </m:sSub>
                  </m:oMath>
                </a14:m>
                <a:r>
                  <a:rPr lang="zh-CN" altLang="en-US" sz="1400" dirty="0" smtClean="0">
                    <a:latin typeface="宋体" panose="02010600030101010101" pitchFamily="2" charset="-122"/>
                    <a:ea typeface="宋体" panose="02010600030101010101" pitchFamily="2" charset="-122"/>
                  </a:rPr>
                  <a:t>。</a:t>
                </a:r>
                <a:r>
                  <a:rPr lang="zh-CN" altLang="en-US" sz="1400" dirty="0">
                    <a:latin typeface="宋体" panose="02010600030101010101" pitchFamily="2" charset="-122"/>
                    <a:ea typeface="宋体" panose="02010600030101010101" pitchFamily="2" charset="-122"/>
                  </a:rPr>
                  <a:t>由</a:t>
                </a:r>
                <a:r>
                  <a:rPr lang="en-US" altLang="zh-CN" sz="1400" dirty="0">
                    <a:latin typeface="宋体" panose="02010600030101010101" pitchFamily="2" charset="-122"/>
                    <a:ea typeface="宋体" panose="02010600030101010101" pitchFamily="2" charset="-122"/>
                  </a:rPr>
                  <a:t>YUV</a:t>
                </a:r>
                <a:r>
                  <a:rPr lang="zh-CN" altLang="en-US" sz="1400" dirty="0">
                    <a:latin typeface="宋体" panose="02010600030101010101" pitchFamily="2" charset="-122"/>
                    <a:ea typeface="宋体" panose="02010600030101010101" pitchFamily="2" charset="-122"/>
                  </a:rPr>
                  <a:t>颜色空间可知，当</a:t>
                </a:r>
                <a:r>
                  <a:rPr lang="en-US" altLang="zh-CN" sz="1400" dirty="0">
                    <a:latin typeface="宋体" panose="02010600030101010101" pitchFamily="2" charset="-122"/>
                    <a:ea typeface="宋体" panose="02010600030101010101" pitchFamily="2" charset="-122"/>
                  </a:rPr>
                  <a:t>R=G=B=0.299R+ </a:t>
                </a:r>
                <a:r>
                  <a:rPr lang="en-US" altLang="zh-CN" sz="1400" dirty="0" smtClean="0">
                    <a:latin typeface="宋体" panose="02010600030101010101" pitchFamily="2" charset="-122"/>
                    <a:ea typeface="宋体" panose="02010600030101010101" pitchFamily="2" charset="-122"/>
                  </a:rPr>
                  <a:t>0.587G+0.114B </a:t>
                </a:r>
                <a:r>
                  <a:rPr lang="zh-CN" altLang="en-US" sz="1400" dirty="0" smtClean="0">
                    <a:latin typeface="宋体" panose="02010600030101010101" pitchFamily="2" charset="-122"/>
                    <a:ea typeface="宋体" panose="02010600030101010101" pitchFamily="2" charset="-122"/>
                  </a:rPr>
                  <a:t>时能够</a:t>
                </a:r>
                <a:r>
                  <a:rPr lang="zh-CN" altLang="en-US" sz="1400" dirty="0">
                    <a:latin typeface="宋体" panose="02010600030101010101" pitchFamily="2" charset="-122"/>
                    <a:ea typeface="宋体" panose="02010600030101010101" pitchFamily="2" charset="-122"/>
                  </a:rPr>
                  <a:t>得到最合理的灰度图像。由此得出加权平均值法的颜色变换公式为</a:t>
                </a:r>
                <a:endParaRPr lang="en-US" altLang="zh-CN" sz="1400" dirty="0" smtClean="0">
                  <a:latin typeface="宋体" panose="02010600030101010101" pitchFamily="2" charset="-122"/>
                  <a:ea typeface="宋体" panose="02010600030101010101" pitchFamily="2" charset="-122"/>
                </a:endParaRPr>
              </a:p>
              <a:p>
                <a:pPr algn="l"/>
                <a:endParaRPr lang="en-US" altLang="zh-CN" sz="2200" dirty="0" smtClean="0"/>
              </a:p>
              <a:p>
                <a:pPr marL="342900" indent="-342900" algn="l">
                  <a:buFont typeface="Wingdings" panose="05000000000000000000" pitchFamily="2" charset="2"/>
                  <a:buChar char="u"/>
                </a:pPr>
                <a:endParaRPr lang="en-US" altLang="zh-CN" sz="2200"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zh-CN" altLang="en-US" dirty="0"/>
              </a:p>
            </p:txBody>
          </p:sp>
        </mc:Choice>
        <mc:Fallback xmlns="">
          <p:sp>
            <p:nvSpPr>
              <p:cNvPr id="5" name="副标题 4">
                <a:extLst>
                  <a:ext uri="{FF2B5EF4-FFF2-40B4-BE49-F238E27FC236}">
                    <a16:creationId xmlns:a16="http://schemas.microsoft.com/office/drawing/2014/main" id="{CD245243-235F-F38A-7F70-7BA3FBF4ECE0}"/>
                  </a:ext>
                </a:extLst>
              </p:cNvPr>
              <p:cNvSpPr>
                <a:spLocks noGrp="1" noRot="1" noChangeAspect="1" noMove="1" noResize="1" noEditPoints="1" noAdjustHandles="1" noChangeArrowheads="1" noChangeShapeType="1" noTextEdit="1"/>
              </p:cNvSpPr>
              <p:nvPr>
                <p:ph type="subTitle" idx="1"/>
              </p:nvPr>
            </p:nvSpPr>
            <p:spPr>
              <a:xfrm>
                <a:off x="1218570" y="1534160"/>
                <a:ext cx="9144000" cy="4714240"/>
              </a:xfrm>
              <a:blipFill>
                <a:blip r:embed="rId2"/>
                <a:stretch>
                  <a:fillRect l="-467" t="-1423" r="-200"/>
                </a:stretch>
              </a:blipFill>
            </p:spPr>
            <p:txBody>
              <a:bodyPr/>
              <a:lstStyle/>
              <a:p>
                <a:r>
                  <a:rPr lang="zh-CN" altLang="en-US">
                    <a:noFill/>
                  </a:rPr>
                  <a:t> </a:t>
                </a:r>
              </a:p>
            </p:txBody>
          </p:sp>
        </mc:Fallback>
      </mc:AlternateContent>
      <p:sp>
        <p:nvSpPr>
          <p:cNvPr id="2" name="文本框 1"/>
          <p:cNvSpPr txBox="1"/>
          <p:nvPr/>
        </p:nvSpPr>
        <p:spPr>
          <a:xfrm>
            <a:off x="3931920" y="284480"/>
            <a:ext cx="5842000" cy="369332"/>
          </a:xfrm>
          <a:prstGeom prst="rect">
            <a:avLst/>
          </a:prstGeom>
          <a:noFill/>
        </p:spPr>
        <p:txBody>
          <a:bodyPr wrap="square" rtlCol="0">
            <a:spAutoFit/>
          </a:bodyPr>
          <a:lstStyle/>
          <a:p>
            <a:pPr algn="ctr"/>
            <a:r>
              <a:rPr lang="en-US" altLang="zh-CN" dirty="0">
                <a:solidFill>
                  <a:srgbClr val="7030A0"/>
                </a:solidFill>
                <a:latin typeface="宋体" panose="02010600030101010101" pitchFamily="2" charset="-122"/>
                <a:ea typeface="宋体" panose="02010600030101010101" pitchFamily="2" charset="-122"/>
              </a:rPr>
              <a:t>2</a:t>
            </a:r>
            <a:r>
              <a:rPr lang="en-US" altLang="zh-CN" dirty="0" smtClean="0">
                <a:solidFill>
                  <a:srgbClr val="7030A0"/>
                </a:solidFill>
                <a:latin typeface="宋体" panose="02010600030101010101" pitchFamily="2" charset="-122"/>
                <a:ea typeface="宋体" panose="02010600030101010101" pitchFamily="2" charset="-122"/>
              </a:rPr>
              <a:t>.1 </a:t>
            </a:r>
            <a:r>
              <a:rPr lang="zh-CN" altLang="en-US" dirty="0" smtClean="0">
                <a:solidFill>
                  <a:srgbClr val="7030A0"/>
                </a:solidFill>
                <a:latin typeface="宋体" panose="02010600030101010101" pitchFamily="2" charset="-122"/>
                <a:ea typeface="宋体" panose="02010600030101010101" pitchFamily="2" charset="-122"/>
              </a:rPr>
              <a:t>灰度直方图 </a:t>
            </a:r>
            <a:r>
              <a:rPr lang="en-US" altLang="zh-CN" dirty="0" smtClean="0">
                <a:solidFill>
                  <a:srgbClr val="7030A0"/>
                </a:solidFill>
                <a:latin typeface="宋体" panose="02010600030101010101" pitchFamily="2" charset="-122"/>
                <a:ea typeface="宋体" panose="02010600030101010101" pitchFamily="2" charset="-122"/>
              </a:rPr>
              <a:t>· 2.1.3 </a:t>
            </a:r>
            <a:r>
              <a:rPr lang="zh-CN" altLang="en-US" dirty="0" smtClean="0">
                <a:solidFill>
                  <a:srgbClr val="7030A0"/>
                </a:solidFill>
                <a:latin typeface="宋体" panose="02010600030101010101" pitchFamily="2" charset="-122"/>
                <a:ea typeface="宋体" panose="02010600030101010101" pitchFamily="2" charset="-122"/>
              </a:rPr>
              <a:t>编码实现</a:t>
            </a:r>
            <a:endParaRPr lang="zh-CN" altLang="en-US" dirty="0">
              <a:solidFill>
                <a:srgbClr val="7030A0"/>
              </a:solidFill>
            </a:endParaRPr>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4561142"/>
            <a:ext cx="4329176" cy="1128458"/>
          </a:xfrm>
          <a:prstGeom prst="rect">
            <a:avLst/>
          </a:prstGeom>
        </p:spPr>
      </p:pic>
    </p:spTree>
    <p:extLst>
      <p:ext uri="{BB962C8B-B14F-4D97-AF65-F5344CB8AC3E}">
        <p14:creationId xmlns:p14="http://schemas.microsoft.com/office/powerpoint/2010/main" val="133498720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F428643-1191-2961-D654-E31A8D0E4933}"/>
              </a:ext>
            </a:extLst>
          </p:cNvPr>
          <p:cNvSpPr>
            <a:spLocks noGrp="1"/>
          </p:cNvSpPr>
          <p:nvPr>
            <p:ph type="ctrTitle"/>
          </p:nvPr>
        </p:nvSpPr>
        <p:spPr>
          <a:xfrm>
            <a:off x="1300480" y="1026160"/>
            <a:ext cx="9144000" cy="508000"/>
          </a:xfrm>
        </p:spPr>
        <p:txBody>
          <a:bodyPr/>
          <a:lstStyle/>
          <a:p>
            <a:pPr marL="457200" indent="-457200" algn="l">
              <a:buFont typeface="Wingdings" panose="05000000000000000000" pitchFamily="2" charset="2"/>
              <a:buChar char="Ø"/>
            </a:pPr>
            <a:r>
              <a:rPr lang="zh-CN" altLang="en-US" sz="2800" dirty="0">
                <a:latin typeface="宋体" panose="02010600030101010101" pitchFamily="2" charset="-122"/>
                <a:ea typeface="宋体" panose="02010600030101010101" pitchFamily="2" charset="-122"/>
              </a:rPr>
              <a:t>编码</a:t>
            </a:r>
            <a:r>
              <a:rPr lang="zh-CN" altLang="en-US" sz="2800" dirty="0" smtClean="0">
                <a:latin typeface="宋体" panose="02010600030101010101" pitchFamily="2" charset="-122"/>
                <a:ea typeface="宋体" panose="02010600030101010101" pitchFamily="2" charset="-122"/>
              </a:rPr>
              <a:t>实现</a:t>
            </a:r>
            <a:r>
              <a:rPr lang="en-US" altLang="zh-CN" sz="2800" dirty="0" smtClean="0">
                <a:latin typeface="宋体" panose="02010600030101010101" pitchFamily="2" charset="-122"/>
                <a:ea typeface="宋体" panose="02010600030101010101" pitchFamily="2" charset="-122"/>
              </a:rPr>
              <a:t>·</a:t>
            </a:r>
            <a:r>
              <a:rPr lang="zh-CN" altLang="en-US" sz="2800" dirty="0" smtClean="0">
                <a:latin typeface="宋体" panose="02010600030101010101" pitchFamily="2" charset="-122"/>
                <a:ea typeface="宋体" panose="02010600030101010101" pitchFamily="2" charset="-122"/>
              </a:rPr>
              <a:t>彩色图像的分量直方图</a:t>
            </a:r>
            <a:endParaRPr lang="zh-CN" altLang="en-US" sz="2800" dirty="0">
              <a:latin typeface="宋体" panose="02010600030101010101" pitchFamily="2" charset="-122"/>
              <a:ea typeface="宋体" panose="02010600030101010101" pitchFamily="2" charset="-122"/>
            </a:endParaRPr>
          </a:p>
        </p:txBody>
      </p:sp>
      <p:sp>
        <p:nvSpPr>
          <p:cNvPr id="5" name="副标题 4">
            <a:extLst>
              <a:ext uri="{FF2B5EF4-FFF2-40B4-BE49-F238E27FC236}">
                <a16:creationId xmlns:a16="http://schemas.microsoft.com/office/drawing/2014/main" id="{CD245243-235F-F38A-7F70-7BA3FBF4ECE0}"/>
              </a:ext>
            </a:extLst>
          </p:cNvPr>
          <p:cNvSpPr>
            <a:spLocks noGrp="1"/>
          </p:cNvSpPr>
          <p:nvPr>
            <p:ph type="subTitle" idx="1"/>
          </p:nvPr>
        </p:nvSpPr>
        <p:spPr>
          <a:xfrm>
            <a:off x="1218570" y="1534160"/>
            <a:ext cx="9144000" cy="4714240"/>
          </a:xfrm>
        </p:spPr>
        <p:txBody>
          <a:bodyPr/>
          <a:lstStyle/>
          <a:p>
            <a:pPr marL="342900" indent="-342900" algn="l">
              <a:buFont typeface="Wingdings" panose="05000000000000000000" pitchFamily="2" charset="2"/>
              <a:buChar char="u"/>
            </a:pPr>
            <a:r>
              <a:rPr lang="zh-CN" altLang="en-US" sz="1800" dirty="0" smtClean="0">
                <a:latin typeface="宋体" panose="02010600030101010101" pitchFamily="2" charset="-122"/>
                <a:ea typeface="宋体" panose="02010600030101010101" pitchFamily="2" charset="-122"/>
              </a:rPr>
              <a:t>在</a:t>
            </a:r>
            <a:r>
              <a:rPr lang="zh-CN" altLang="en-US" sz="1800" dirty="0">
                <a:latin typeface="宋体" panose="02010600030101010101" pitchFamily="2" charset="-122"/>
                <a:ea typeface="宋体" panose="02010600030101010101" pitchFamily="2" charset="-122"/>
              </a:rPr>
              <a:t>上面例子的基础上再来做彩色图像的分量色彩直方图就容易很多了</a:t>
            </a:r>
            <a:r>
              <a:rPr lang="zh-CN" altLang="en-US" sz="1800" dirty="0" smtClean="0">
                <a:latin typeface="宋体" panose="02010600030101010101" pitchFamily="2" charset="-122"/>
                <a:ea typeface="宋体" panose="02010600030101010101" pitchFamily="2" charset="-122"/>
              </a:rPr>
              <a:t>，示例</a:t>
            </a:r>
            <a:r>
              <a:rPr lang="zh-CN" altLang="en-US" sz="1800" dirty="0">
                <a:latin typeface="宋体" panose="02010600030101010101" pitchFamily="2" charset="-122"/>
                <a:ea typeface="宋体" panose="02010600030101010101" pitchFamily="2" charset="-122"/>
              </a:rPr>
              <a:t>程序</a:t>
            </a:r>
            <a:r>
              <a:rPr lang="zh-CN" altLang="en-US" sz="1800" dirty="0" smtClean="0">
                <a:latin typeface="宋体" panose="02010600030101010101" pitchFamily="2" charset="-122"/>
                <a:ea typeface="宋体" panose="02010600030101010101" pitchFamily="2" charset="-122"/>
              </a:rPr>
              <a:t>：</a:t>
            </a:r>
            <a:endParaRPr lang="en-US" altLang="zh-CN" sz="2200" dirty="0" smtClean="0"/>
          </a:p>
          <a:p>
            <a:pPr algn="l"/>
            <a:endParaRPr lang="en-US" altLang="zh-CN" sz="2200" dirty="0" smtClean="0"/>
          </a:p>
          <a:p>
            <a:pPr algn="l"/>
            <a:r>
              <a:rPr lang="en-US" altLang="zh-CN" sz="1400" dirty="0" err="1"/>
              <a:t>i</a:t>
            </a:r>
            <a:r>
              <a:rPr lang="en-US" altLang="zh-CN" sz="1400" dirty="0"/>
              <a:t> = </a:t>
            </a:r>
            <a:r>
              <a:rPr lang="en-US" altLang="zh-CN" sz="1400" dirty="0" err="1"/>
              <a:t>imread</a:t>
            </a:r>
            <a:r>
              <a:rPr lang="en-US" altLang="zh-CN" sz="1400" dirty="0"/>
              <a:t>('./resources/ch2/lena.jpg');</a:t>
            </a:r>
          </a:p>
          <a:p>
            <a:pPr algn="l"/>
            <a:r>
              <a:rPr lang="en-US" altLang="zh-CN" sz="1400" dirty="0"/>
              <a:t>r=</a:t>
            </a:r>
            <a:r>
              <a:rPr lang="en-US" altLang="zh-CN" sz="1400" dirty="0" err="1"/>
              <a:t>i</a:t>
            </a:r>
            <a:r>
              <a:rPr lang="en-US" altLang="zh-CN" sz="1400" dirty="0"/>
              <a:t>(:,:,1);</a:t>
            </a:r>
          </a:p>
          <a:p>
            <a:pPr algn="l"/>
            <a:r>
              <a:rPr lang="en-US" altLang="zh-CN" sz="1400" dirty="0"/>
              <a:t>g=</a:t>
            </a:r>
            <a:r>
              <a:rPr lang="en-US" altLang="zh-CN" sz="1400" dirty="0" err="1"/>
              <a:t>i</a:t>
            </a:r>
            <a:r>
              <a:rPr lang="en-US" altLang="zh-CN" sz="1400" dirty="0"/>
              <a:t>(:,:,2);</a:t>
            </a:r>
          </a:p>
          <a:p>
            <a:pPr algn="l"/>
            <a:r>
              <a:rPr lang="en-US" altLang="zh-CN" sz="1400" dirty="0"/>
              <a:t>b=</a:t>
            </a:r>
            <a:r>
              <a:rPr lang="en-US" altLang="zh-CN" sz="1400" dirty="0" err="1"/>
              <a:t>i</a:t>
            </a:r>
            <a:r>
              <a:rPr lang="en-US" altLang="zh-CN" sz="1400" dirty="0"/>
              <a:t>(:,:,3);</a:t>
            </a:r>
          </a:p>
          <a:p>
            <a:pPr algn="l"/>
            <a:r>
              <a:rPr lang="en-US" altLang="zh-CN" sz="1400" dirty="0"/>
              <a:t>result =0.299*r+0.587*g+0.114*b;</a:t>
            </a:r>
          </a:p>
          <a:p>
            <a:pPr algn="l"/>
            <a:r>
              <a:rPr lang="en-US" altLang="zh-CN" sz="1400" dirty="0"/>
              <a:t>subplot(2,2,1), </a:t>
            </a:r>
            <a:r>
              <a:rPr lang="en-US" altLang="zh-CN" sz="1400" dirty="0" err="1"/>
              <a:t>imhist</a:t>
            </a:r>
            <a:r>
              <a:rPr lang="en-US" altLang="zh-CN" sz="1400" dirty="0"/>
              <a:t>(r), title('R component');</a:t>
            </a:r>
          </a:p>
          <a:p>
            <a:pPr algn="l"/>
            <a:r>
              <a:rPr lang="en-US" altLang="zh-CN" sz="1400" dirty="0"/>
              <a:t>subplot(2,2,2), </a:t>
            </a:r>
            <a:r>
              <a:rPr lang="en-US" altLang="zh-CN" sz="1400" dirty="0" err="1"/>
              <a:t>imhist</a:t>
            </a:r>
            <a:r>
              <a:rPr lang="en-US" altLang="zh-CN" sz="1400" dirty="0"/>
              <a:t>(g), title('G component');</a:t>
            </a:r>
          </a:p>
          <a:p>
            <a:pPr algn="l"/>
            <a:r>
              <a:rPr lang="en-US" altLang="zh-CN" sz="1400" dirty="0"/>
              <a:t>subplot(2,2,3), </a:t>
            </a:r>
            <a:r>
              <a:rPr lang="en-US" altLang="zh-CN" sz="1400" dirty="0" err="1"/>
              <a:t>imhist</a:t>
            </a:r>
            <a:r>
              <a:rPr lang="en-US" altLang="zh-CN" sz="1400" dirty="0"/>
              <a:t>(b), title('B component');</a:t>
            </a:r>
          </a:p>
          <a:p>
            <a:pPr algn="l"/>
            <a:r>
              <a:rPr lang="en-US" altLang="zh-CN" sz="1400" dirty="0"/>
              <a:t>subplot(2,2,4), </a:t>
            </a:r>
            <a:r>
              <a:rPr lang="en-US" altLang="zh-CN" sz="1400" dirty="0" err="1"/>
              <a:t>imhist</a:t>
            </a:r>
            <a:r>
              <a:rPr lang="en-US" altLang="zh-CN" sz="1400" dirty="0"/>
              <a:t>(result), title('Result grey');</a:t>
            </a:r>
            <a:endParaRPr lang="en-US" altLang="zh-CN" sz="1400"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zh-CN" altLang="en-US" dirty="0"/>
          </a:p>
        </p:txBody>
      </p:sp>
      <p:sp>
        <p:nvSpPr>
          <p:cNvPr id="2" name="文本框 1"/>
          <p:cNvSpPr txBox="1"/>
          <p:nvPr/>
        </p:nvSpPr>
        <p:spPr>
          <a:xfrm>
            <a:off x="3931920" y="284480"/>
            <a:ext cx="5842000" cy="369332"/>
          </a:xfrm>
          <a:prstGeom prst="rect">
            <a:avLst/>
          </a:prstGeom>
          <a:noFill/>
        </p:spPr>
        <p:txBody>
          <a:bodyPr wrap="square" rtlCol="0">
            <a:spAutoFit/>
          </a:bodyPr>
          <a:lstStyle/>
          <a:p>
            <a:pPr algn="ctr"/>
            <a:r>
              <a:rPr lang="en-US" altLang="zh-CN" dirty="0">
                <a:solidFill>
                  <a:srgbClr val="7030A0"/>
                </a:solidFill>
                <a:latin typeface="宋体" panose="02010600030101010101" pitchFamily="2" charset="-122"/>
                <a:ea typeface="宋体" panose="02010600030101010101" pitchFamily="2" charset="-122"/>
              </a:rPr>
              <a:t>2</a:t>
            </a:r>
            <a:r>
              <a:rPr lang="en-US" altLang="zh-CN" dirty="0" smtClean="0">
                <a:solidFill>
                  <a:srgbClr val="7030A0"/>
                </a:solidFill>
                <a:latin typeface="宋体" panose="02010600030101010101" pitchFamily="2" charset="-122"/>
                <a:ea typeface="宋体" panose="02010600030101010101" pitchFamily="2" charset="-122"/>
              </a:rPr>
              <a:t>.1 </a:t>
            </a:r>
            <a:r>
              <a:rPr lang="zh-CN" altLang="en-US" dirty="0" smtClean="0">
                <a:solidFill>
                  <a:srgbClr val="7030A0"/>
                </a:solidFill>
                <a:latin typeface="宋体" panose="02010600030101010101" pitchFamily="2" charset="-122"/>
                <a:ea typeface="宋体" panose="02010600030101010101" pitchFamily="2" charset="-122"/>
              </a:rPr>
              <a:t>灰度直方图 </a:t>
            </a:r>
            <a:r>
              <a:rPr lang="en-US" altLang="zh-CN" dirty="0" smtClean="0">
                <a:solidFill>
                  <a:srgbClr val="7030A0"/>
                </a:solidFill>
                <a:latin typeface="宋体" panose="02010600030101010101" pitchFamily="2" charset="-122"/>
                <a:ea typeface="宋体" panose="02010600030101010101" pitchFamily="2" charset="-122"/>
              </a:rPr>
              <a:t>· 2.1.3 </a:t>
            </a:r>
            <a:r>
              <a:rPr lang="zh-CN" altLang="en-US" dirty="0" smtClean="0">
                <a:solidFill>
                  <a:srgbClr val="7030A0"/>
                </a:solidFill>
                <a:latin typeface="宋体" panose="02010600030101010101" pitchFamily="2" charset="-122"/>
                <a:ea typeface="宋体" panose="02010600030101010101" pitchFamily="2" charset="-122"/>
              </a:rPr>
              <a:t>编码实现</a:t>
            </a:r>
            <a:endParaRPr lang="zh-CN" altLang="en-US" dirty="0">
              <a:solidFill>
                <a:srgbClr val="7030A0"/>
              </a:solidFill>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32400" y="1823718"/>
            <a:ext cx="4729120" cy="4135124"/>
          </a:xfrm>
          <a:prstGeom prst="rect">
            <a:avLst/>
          </a:prstGeom>
        </p:spPr>
      </p:pic>
    </p:spTree>
    <p:extLst>
      <p:ext uri="{BB962C8B-B14F-4D97-AF65-F5344CB8AC3E}">
        <p14:creationId xmlns:p14="http://schemas.microsoft.com/office/powerpoint/2010/main" val="12045745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F428643-1191-2961-D654-E31A8D0E4933}"/>
              </a:ext>
            </a:extLst>
          </p:cNvPr>
          <p:cNvSpPr>
            <a:spLocks noGrp="1"/>
          </p:cNvSpPr>
          <p:nvPr>
            <p:ph type="ctrTitle"/>
          </p:nvPr>
        </p:nvSpPr>
        <p:spPr>
          <a:xfrm>
            <a:off x="1300480" y="1026160"/>
            <a:ext cx="9144000" cy="508000"/>
          </a:xfrm>
        </p:spPr>
        <p:txBody>
          <a:bodyPr/>
          <a:lstStyle/>
          <a:p>
            <a:pPr marL="457200" indent="-457200" algn="l">
              <a:buFont typeface="Wingdings" panose="05000000000000000000" pitchFamily="2" charset="2"/>
              <a:buChar char="Ø"/>
            </a:pPr>
            <a:r>
              <a:rPr lang="zh-CN" altLang="en-US" sz="2800" dirty="0" smtClean="0">
                <a:latin typeface="宋体" panose="02010600030101010101" pitchFamily="2" charset="-122"/>
                <a:ea typeface="宋体" panose="02010600030101010101" pitchFamily="2" charset="-122"/>
              </a:rPr>
              <a:t>灰度线性变换</a:t>
            </a:r>
            <a:r>
              <a:rPr lang="en-US" altLang="zh-CN" sz="2800" dirty="0" smtClean="0">
                <a:latin typeface="宋体" panose="02010600030101010101" pitchFamily="2" charset="-122"/>
                <a:ea typeface="宋体" panose="02010600030101010101" pitchFamily="2" charset="-122"/>
              </a:rPr>
              <a:t>·</a:t>
            </a:r>
            <a:r>
              <a:rPr lang="zh-CN" altLang="en-US" sz="2800" dirty="0" smtClean="0">
                <a:latin typeface="宋体" panose="02010600030101010101" pitchFamily="2" charset="-122"/>
                <a:ea typeface="宋体" panose="02010600030101010101" pitchFamily="2" charset="-122"/>
              </a:rPr>
              <a:t>基本原理</a:t>
            </a:r>
            <a:endParaRPr lang="zh-CN" altLang="en-US" sz="2800" dirty="0">
              <a:latin typeface="宋体" panose="02010600030101010101" pitchFamily="2" charset="-122"/>
              <a:ea typeface="宋体" panose="02010600030101010101" pitchFamily="2" charset="-122"/>
            </a:endParaRPr>
          </a:p>
        </p:txBody>
      </p:sp>
      <p:sp>
        <p:nvSpPr>
          <p:cNvPr id="2" name="文本框 1"/>
          <p:cNvSpPr txBox="1"/>
          <p:nvPr/>
        </p:nvSpPr>
        <p:spPr>
          <a:xfrm>
            <a:off x="3931920" y="284480"/>
            <a:ext cx="5842000" cy="369332"/>
          </a:xfrm>
          <a:prstGeom prst="rect">
            <a:avLst/>
          </a:prstGeom>
          <a:noFill/>
        </p:spPr>
        <p:txBody>
          <a:bodyPr wrap="square" rtlCol="0">
            <a:spAutoFit/>
          </a:bodyPr>
          <a:lstStyle/>
          <a:p>
            <a:pPr algn="ctr"/>
            <a:r>
              <a:rPr lang="en-US" altLang="zh-CN" dirty="0" smtClean="0">
                <a:solidFill>
                  <a:srgbClr val="7030A0"/>
                </a:solidFill>
                <a:latin typeface="宋体" panose="02010600030101010101" pitchFamily="2" charset="-122"/>
                <a:ea typeface="宋体" panose="02010600030101010101" pitchFamily="2" charset="-122"/>
              </a:rPr>
              <a:t>2.2 </a:t>
            </a:r>
            <a:r>
              <a:rPr lang="zh-CN" altLang="en-US" dirty="0" smtClean="0">
                <a:solidFill>
                  <a:srgbClr val="7030A0"/>
                </a:solidFill>
                <a:latin typeface="宋体" panose="02010600030101010101" pitchFamily="2" charset="-122"/>
                <a:ea typeface="宋体" panose="02010600030101010101" pitchFamily="2" charset="-122"/>
              </a:rPr>
              <a:t>灰度线性变换 </a:t>
            </a:r>
            <a:r>
              <a:rPr lang="en-US" altLang="zh-CN" dirty="0" smtClean="0">
                <a:solidFill>
                  <a:srgbClr val="7030A0"/>
                </a:solidFill>
                <a:latin typeface="宋体" panose="02010600030101010101" pitchFamily="2" charset="-122"/>
                <a:ea typeface="宋体" panose="02010600030101010101" pitchFamily="2" charset="-122"/>
              </a:rPr>
              <a:t>· 2.2.1 </a:t>
            </a:r>
            <a:r>
              <a:rPr lang="zh-CN" altLang="en-US" dirty="0" smtClean="0">
                <a:solidFill>
                  <a:srgbClr val="7030A0"/>
                </a:solidFill>
                <a:latin typeface="宋体" panose="02010600030101010101" pitchFamily="2" charset="-122"/>
                <a:ea typeface="宋体" panose="02010600030101010101" pitchFamily="2" charset="-122"/>
              </a:rPr>
              <a:t>基本原理</a:t>
            </a:r>
            <a:endParaRPr lang="zh-CN" altLang="en-US" dirty="0">
              <a:solidFill>
                <a:srgbClr val="7030A0"/>
              </a:solidFill>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0959" y="1534160"/>
            <a:ext cx="5195513" cy="4055527"/>
          </a:xfrm>
          <a:prstGeom prst="rect">
            <a:avLst/>
          </a:prstGeom>
        </p:spPr>
      </p:pic>
      <p:cxnSp>
        <p:nvCxnSpPr>
          <p:cNvPr id="9" name="直接连接符 8"/>
          <p:cNvCxnSpPr/>
          <p:nvPr/>
        </p:nvCxnSpPr>
        <p:spPr>
          <a:xfrm>
            <a:off x="5521569" y="3279531"/>
            <a:ext cx="350911"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直接连接符 12"/>
          <p:cNvCxnSpPr/>
          <p:nvPr/>
        </p:nvCxnSpPr>
        <p:spPr>
          <a:xfrm flipV="1">
            <a:off x="2708031" y="3464169"/>
            <a:ext cx="2259623" cy="8793"/>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2283258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F428643-1191-2961-D654-E31A8D0E4933}"/>
              </a:ext>
            </a:extLst>
          </p:cNvPr>
          <p:cNvSpPr>
            <a:spLocks noGrp="1"/>
          </p:cNvSpPr>
          <p:nvPr>
            <p:ph type="ctrTitle"/>
          </p:nvPr>
        </p:nvSpPr>
        <p:spPr>
          <a:xfrm>
            <a:off x="1300480" y="1026160"/>
            <a:ext cx="9144000" cy="508000"/>
          </a:xfrm>
        </p:spPr>
        <p:txBody>
          <a:bodyPr/>
          <a:lstStyle/>
          <a:p>
            <a:pPr marL="457200" indent="-457200" algn="l">
              <a:buFont typeface="Wingdings" panose="05000000000000000000" pitchFamily="2" charset="2"/>
              <a:buChar char="Ø"/>
            </a:pPr>
            <a:r>
              <a:rPr lang="zh-CN" altLang="en-US" sz="2800" dirty="0" smtClean="0">
                <a:latin typeface="宋体" panose="02010600030101010101" pitchFamily="2" charset="-122"/>
                <a:ea typeface="宋体" panose="02010600030101010101" pitchFamily="2" charset="-122"/>
              </a:rPr>
              <a:t>灰度线性变换</a:t>
            </a:r>
            <a:r>
              <a:rPr lang="en-US" altLang="zh-CN" sz="2800" dirty="0" smtClean="0">
                <a:latin typeface="宋体" panose="02010600030101010101" pitchFamily="2" charset="-122"/>
                <a:ea typeface="宋体" panose="02010600030101010101" pitchFamily="2" charset="-122"/>
              </a:rPr>
              <a:t>·</a:t>
            </a:r>
            <a:r>
              <a:rPr lang="zh-CN" altLang="en-US" sz="2800" dirty="0" smtClean="0">
                <a:latin typeface="宋体" panose="02010600030101010101" pitchFamily="2" charset="-122"/>
                <a:ea typeface="宋体" panose="02010600030101010101" pitchFamily="2" charset="-122"/>
              </a:rPr>
              <a:t>基本原理</a:t>
            </a:r>
            <a:endParaRPr lang="zh-CN" altLang="en-US" sz="2800" dirty="0">
              <a:latin typeface="宋体" panose="02010600030101010101" pitchFamily="2" charset="-122"/>
              <a:ea typeface="宋体" panose="02010600030101010101" pitchFamily="2" charset="-122"/>
            </a:endParaRPr>
          </a:p>
        </p:txBody>
      </p:sp>
      <p:sp>
        <p:nvSpPr>
          <p:cNvPr id="2" name="文本框 1"/>
          <p:cNvSpPr txBox="1"/>
          <p:nvPr/>
        </p:nvSpPr>
        <p:spPr>
          <a:xfrm>
            <a:off x="3931920" y="284480"/>
            <a:ext cx="5842000" cy="369332"/>
          </a:xfrm>
          <a:prstGeom prst="rect">
            <a:avLst/>
          </a:prstGeom>
          <a:noFill/>
        </p:spPr>
        <p:txBody>
          <a:bodyPr wrap="square" rtlCol="0">
            <a:spAutoFit/>
          </a:bodyPr>
          <a:lstStyle/>
          <a:p>
            <a:pPr algn="ctr"/>
            <a:r>
              <a:rPr lang="en-US" altLang="zh-CN" dirty="0" smtClean="0">
                <a:solidFill>
                  <a:srgbClr val="7030A0"/>
                </a:solidFill>
                <a:latin typeface="宋体" panose="02010600030101010101" pitchFamily="2" charset="-122"/>
                <a:ea typeface="宋体" panose="02010600030101010101" pitchFamily="2" charset="-122"/>
              </a:rPr>
              <a:t>2.2 </a:t>
            </a:r>
            <a:r>
              <a:rPr lang="zh-CN" altLang="en-US" dirty="0" smtClean="0">
                <a:solidFill>
                  <a:srgbClr val="7030A0"/>
                </a:solidFill>
                <a:latin typeface="宋体" panose="02010600030101010101" pitchFamily="2" charset="-122"/>
                <a:ea typeface="宋体" panose="02010600030101010101" pitchFamily="2" charset="-122"/>
              </a:rPr>
              <a:t>灰度线性变换 </a:t>
            </a:r>
            <a:r>
              <a:rPr lang="en-US" altLang="zh-CN" dirty="0" smtClean="0">
                <a:solidFill>
                  <a:srgbClr val="7030A0"/>
                </a:solidFill>
                <a:latin typeface="宋体" panose="02010600030101010101" pitchFamily="2" charset="-122"/>
                <a:ea typeface="宋体" panose="02010600030101010101" pitchFamily="2" charset="-122"/>
              </a:rPr>
              <a:t>· 2.2.1 </a:t>
            </a:r>
            <a:r>
              <a:rPr lang="zh-CN" altLang="en-US" dirty="0" smtClean="0">
                <a:solidFill>
                  <a:srgbClr val="7030A0"/>
                </a:solidFill>
                <a:latin typeface="宋体" panose="02010600030101010101" pitchFamily="2" charset="-122"/>
                <a:ea typeface="宋体" panose="02010600030101010101" pitchFamily="2" charset="-122"/>
              </a:rPr>
              <a:t>基本原理</a:t>
            </a:r>
            <a:endParaRPr lang="zh-CN" altLang="en-US" dirty="0">
              <a:solidFill>
                <a:srgbClr val="7030A0"/>
              </a:solidFill>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582" y="3085372"/>
            <a:ext cx="3440099" cy="3023585"/>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595" y="1534160"/>
            <a:ext cx="6029325" cy="1409700"/>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31920" y="3085372"/>
            <a:ext cx="3708293" cy="2934083"/>
          </a:xfrm>
          <a:prstGeom prst="rect">
            <a:avLst/>
          </a:prstGeom>
        </p:spPr>
      </p:pic>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05217" y="2440462"/>
            <a:ext cx="4271939" cy="3668495"/>
          </a:xfrm>
          <a:prstGeom prst="rect">
            <a:avLst/>
          </a:prstGeom>
        </p:spPr>
      </p:pic>
    </p:spTree>
    <p:extLst>
      <p:ext uri="{BB962C8B-B14F-4D97-AF65-F5344CB8AC3E}">
        <p14:creationId xmlns:p14="http://schemas.microsoft.com/office/powerpoint/2010/main" val="173028965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C0AB3B-A9E7-7E66-E4F6-980E72ACA9AE}"/>
              </a:ext>
            </a:extLst>
          </p:cNvPr>
          <p:cNvSpPr>
            <a:spLocks noGrp="1"/>
          </p:cNvSpPr>
          <p:nvPr>
            <p:ph type="title"/>
          </p:nvPr>
        </p:nvSpPr>
        <p:spPr>
          <a:xfrm>
            <a:off x="630587" y="1690160"/>
            <a:ext cx="2621095" cy="1086908"/>
          </a:xfrm>
        </p:spPr>
        <p:txBody>
          <a:bodyPr/>
          <a:lstStyle/>
          <a:p>
            <a:r>
              <a:rPr lang="zh-CN" altLang="en-US" dirty="0" smtClean="0"/>
              <a:t>第二章</a:t>
            </a:r>
            <a:endParaRPr lang="zh-CN" altLang="en-US" dirty="0"/>
          </a:p>
        </p:txBody>
      </p:sp>
      <p:sp>
        <p:nvSpPr>
          <p:cNvPr id="4" name="文本框 3"/>
          <p:cNvSpPr txBox="1"/>
          <p:nvPr/>
        </p:nvSpPr>
        <p:spPr>
          <a:xfrm>
            <a:off x="5354320" y="2423125"/>
            <a:ext cx="5222240" cy="923330"/>
          </a:xfrm>
          <a:prstGeom prst="rect">
            <a:avLst/>
          </a:prstGeom>
          <a:noFill/>
        </p:spPr>
        <p:txBody>
          <a:bodyPr wrap="square" rtlCol="0">
            <a:spAutoFit/>
          </a:bodyPr>
          <a:lstStyle/>
          <a:p>
            <a:pPr algn="ctr"/>
            <a:r>
              <a:rPr lang="zh-CN" altLang="en-US" sz="5400" dirty="0" smtClean="0">
                <a:solidFill>
                  <a:srgbClr val="7030A0"/>
                </a:solidFill>
              </a:rPr>
              <a:t>图像的点运算</a:t>
            </a:r>
            <a:endParaRPr lang="zh-CN" altLang="en-US" sz="5400" dirty="0">
              <a:solidFill>
                <a:srgbClr val="7030A0"/>
              </a:solidFill>
            </a:endParaRPr>
          </a:p>
        </p:txBody>
      </p:sp>
    </p:spTree>
    <p:extLst>
      <p:ext uri="{BB962C8B-B14F-4D97-AF65-F5344CB8AC3E}">
        <p14:creationId xmlns:p14="http://schemas.microsoft.com/office/powerpoint/2010/main" val="10856759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F428643-1191-2961-D654-E31A8D0E4933}"/>
              </a:ext>
            </a:extLst>
          </p:cNvPr>
          <p:cNvSpPr>
            <a:spLocks noGrp="1"/>
          </p:cNvSpPr>
          <p:nvPr>
            <p:ph type="ctrTitle"/>
          </p:nvPr>
        </p:nvSpPr>
        <p:spPr>
          <a:xfrm>
            <a:off x="1300480" y="1026160"/>
            <a:ext cx="9144000" cy="508000"/>
          </a:xfrm>
        </p:spPr>
        <p:txBody>
          <a:bodyPr/>
          <a:lstStyle/>
          <a:p>
            <a:pPr marL="457200" indent="-457200" algn="l">
              <a:buFont typeface="Wingdings" panose="05000000000000000000" pitchFamily="2" charset="2"/>
              <a:buChar char="Ø"/>
            </a:pPr>
            <a:r>
              <a:rPr lang="zh-CN" altLang="en-US" sz="2800" dirty="0" smtClean="0">
                <a:latin typeface="宋体" panose="02010600030101010101" pitchFamily="2" charset="-122"/>
                <a:ea typeface="宋体" panose="02010600030101010101" pitchFamily="2" charset="-122"/>
              </a:rPr>
              <a:t>灰度线性变换</a:t>
            </a:r>
            <a:r>
              <a:rPr lang="en-US" altLang="zh-CN" sz="2800" dirty="0" smtClean="0">
                <a:latin typeface="宋体" panose="02010600030101010101" pitchFamily="2" charset="-122"/>
                <a:ea typeface="宋体" panose="02010600030101010101" pitchFamily="2" charset="-122"/>
              </a:rPr>
              <a:t>·</a:t>
            </a:r>
            <a:r>
              <a:rPr lang="zh-CN" altLang="en-US" sz="2800" dirty="0" smtClean="0">
                <a:latin typeface="宋体" panose="02010600030101010101" pitchFamily="2" charset="-122"/>
                <a:ea typeface="宋体" panose="02010600030101010101" pitchFamily="2" charset="-122"/>
              </a:rPr>
              <a:t>基本原理</a:t>
            </a:r>
            <a:endParaRPr lang="zh-CN" altLang="en-US" sz="2800" dirty="0">
              <a:latin typeface="宋体" panose="02010600030101010101" pitchFamily="2" charset="-122"/>
              <a:ea typeface="宋体" panose="02010600030101010101" pitchFamily="2" charset="-122"/>
            </a:endParaRPr>
          </a:p>
        </p:txBody>
      </p:sp>
      <p:sp>
        <p:nvSpPr>
          <p:cNvPr id="2" name="文本框 1"/>
          <p:cNvSpPr txBox="1"/>
          <p:nvPr/>
        </p:nvSpPr>
        <p:spPr>
          <a:xfrm>
            <a:off x="3931920" y="284480"/>
            <a:ext cx="5842000" cy="369332"/>
          </a:xfrm>
          <a:prstGeom prst="rect">
            <a:avLst/>
          </a:prstGeom>
          <a:noFill/>
        </p:spPr>
        <p:txBody>
          <a:bodyPr wrap="square" rtlCol="0">
            <a:spAutoFit/>
          </a:bodyPr>
          <a:lstStyle/>
          <a:p>
            <a:pPr algn="ctr"/>
            <a:r>
              <a:rPr lang="en-US" altLang="zh-CN" dirty="0" smtClean="0">
                <a:solidFill>
                  <a:srgbClr val="7030A0"/>
                </a:solidFill>
                <a:latin typeface="宋体" panose="02010600030101010101" pitchFamily="2" charset="-122"/>
                <a:ea typeface="宋体" panose="02010600030101010101" pitchFamily="2" charset="-122"/>
              </a:rPr>
              <a:t>2.2 </a:t>
            </a:r>
            <a:r>
              <a:rPr lang="zh-CN" altLang="en-US" dirty="0" smtClean="0">
                <a:solidFill>
                  <a:srgbClr val="7030A0"/>
                </a:solidFill>
                <a:latin typeface="宋体" panose="02010600030101010101" pitchFamily="2" charset="-122"/>
                <a:ea typeface="宋体" panose="02010600030101010101" pitchFamily="2" charset="-122"/>
              </a:rPr>
              <a:t>灰度线性变换 </a:t>
            </a:r>
            <a:r>
              <a:rPr lang="en-US" altLang="zh-CN" dirty="0" smtClean="0">
                <a:solidFill>
                  <a:srgbClr val="7030A0"/>
                </a:solidFill>
                <a:latin typeface="宋体" panose="02010600030101010101" pitchFamily="2" charset="-122"/>
                <a:ea typeface="宋体" panose="02010600030101010101" pitchFamily="2" charset="-122"/>
              </a:rPr>
              <a:t>· 2.2.1 </a:t>
            </a:r>
            <a:r>
              <a:rPr lang="zh-CN" altLang="en-US" dirty="0" smtClean="0">
                <a:solidFill>
                  <a:srgbClr val="7030A0"/>
                </a:solidFill>
                <a:latin typeface="宋体" panose="02010600030101010101" pitchFamily="2" charset="-122"/>
                <a:ea typeface="宋体" panose="02010600030101010101" pitchFamily="2" charset="-122"/>
              </a:rPr>
              <a:t>基本原理</a:t>
            </a:r>
            <a:endParaRPr lang="zh-CN" altLang="en-US" dirty="0">
              <a:solidFill>
                <a:srgbClr val="7030A0"/>
              </a:solidFill>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582" y="3085372"/>
            <a:ext cx="3440099" cy="3023585"/>
          </a:xfrm>
          <a:prstGeom prst="rect">
            <a:avLst/>
          </a:pr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1920" y="3085372"/>
            <a:ext cx="3708293" cy="2934083"/>
          </a:xfrm>
          <a:prstGeom prst="rect">
            <a:avLst/>
          </a:prstGeom>
        </p:spPr>
      </p:pic>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5217" y="2440462"/>
            <a:ext cx="4271939" cy="3668495"/>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2880" y="1511655"/>
            <a:ext cx="5808071" cy="1596222"/>
          </a:xfrm>
          <a:prstGeom prst="rect">
            <a:avLst/>
          </a:prstGeom>
        </p:spPr>
      </p:pic>
    </p:spTree>
    <p:extLst>
      <p:ext uri="{BB962C8B-B14F-4D97-AF65-F5344CB8AC3E}">
        <p14:creationId xmlns:p14="http://schemas.microsoft.com/office/powerpoint/2010/main" val="2103790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F428643-1191-2961-D654-E31A8D0E4933}"/>
              </a:ext>
            </a:extLst>
          </p:cNvPr>
          <p:cNvSpPr>
            <a:spLocks noGrp="1"/>
          </p:cNvSpPr>
          <p:nvPr>
            <p:ph type="ctrTitle"/>
          </p:nvPr>
        </p:nvSpPr>
        <p:spPr>
          <a:xfrm>
            <a:off x="1300480" y="1026160"/>
            <a:ext cx="9144000" cy="508000"/>
          </a:xfrm>
        </p:spPr>
        <p:txBody>
          <a:bodyPr/>
          <a:lstStyle/>
          <a:p>
            <a:pPr marL="457200" indent="-457200" algn="l">
              <a:buFont typeface="Wingdings" panose="05000000000000000000" pitchFamily="2" charset="2"/>
              <a:buChar char="Ø"/>
            </a:pPr>
            <a:r>
              <a:rPr lang="zh-CN" altLang="en-US" sz="2800" dirty="0" smtClean="0">
                <a:latin typeface="宋体" panose="02010600030101010101" pitchFamily="2" charset="-122"/>
                <a:ea typeface="宋体" panose="02010600030101010101" pitchFamily="2" charset="-122"/>
              </a:rPr>
              <a:t>灰度线性变换</a:t>
            </a:r>
            <a:r>
              <a:rPr lang="en-US" altLang="zh-CN" sz="2800" dirty="0" smtClean="0">
                <a:latin typeface="宋体" panose="02010600030101010101" pitchFamily="2" charset="-122"/>
                <a:ea typeface="宋体" panose="02010600030101010101" pitchFamily="2" charset="-122"/>
              </a:rPr>
              <a:t>·</a:t>
            </a:r>
            <a:r>
              <a:rPr lang="zh-CN" altLang="en-US" sz="2800" dirty="0" smtClean="0">
                <a:latin typeface="宋体" panose="02010600030101010101" pitchFamily="2" charset="-122"/>
                <a:ea typeface="宋体" panose="02010600030101010101" pitchFamily="2" charset="-122"/>
              </a:rPr>
              <a:t>基本原理</a:t>
            </a:r>
            <a:endParaRPr lang="zh-CN" altLang="en-US" sz="2800" dirty="0">
              <a:latin typeface="宋体" panose="02010600030101010101" pitchFamily="2" charset="-122"/>
              <a:ea typeface="宋体" panose="02010600030101010101" pitchFamily="2" charset="-122"/>
            </a:endParaRPr>
          </a:p>
        </p:txBody>
      </p:sp>
      <p:sp>
        <p:nvSpPr>
          <p:cNvPr id="2" name="文本框 1"/>
          <p:cNvSpPr txBox="1"/>
          <p:nvPr/>
        </p:nvSpPr>
        <p:spPr>
          <a:xfrm>
            <a:off x="3931920" y="284480"/>
            <a:ext cx="5842000" cy="369332"/>
          </a:xfrm>
          <a:prstGeom prst="rect">
            <a:avLst/>
          </a:prstGeom>
          <a:noFill/>
        </p:spPr>
        <p:txBody>
          <a:bodyPr wrap="square" rtlCol="0">
            <a:spAutoFit/>
          </a:bodyPr>
          <a:lstStyle/>
          <a:p>
            <a:pPr algn="ctr"/>
            <a:r>
              <a:rPr lang="en-US" altLang="zh-CN" dirty="0" smtClean="0">
                <a:solidFill>
                  <a:srgbClr val="7030A0"/>
                </a:solidFill>
                <a:latin typeface="宋体" panose="02010600030101010101" pitchFamily="2" charset="-122"/>
                <a:ea typeface="宋体" panose="02010600030101010101" pitchFamily="2" charset="-122"/>
              </a:rPr>
              <a:t>2.2 </a:t>
            </a:r>
            <a:r>
              <a:rPr lang="zh-CN" altLang="en-US" dirty="0" smtClean="0">
                <a:solidFill>
                  <a:srgbClr val="7030A0"/>
                </a:solidFill>
                <a:latin typeface="宋体" panose="02010600030101010101" pitchFamily="2" charset="-122"/>
                <a:ea typeface="宋体" panose="02010600030101010101" pitchFamily="2" charset="-122"/>
              </a:rPr>
              <a:t>灰度线性变换 </a:t>
            </a:r>
            <a:r>
              <a:rPr lang="en-US" altLang="zh-CN" dirty="0" smtClean="0">
                <a:solidFill>
                  <a:srgbClr val="7030A0"/>
                </a:solidFill>
                <a:latin typeface="宋体" panose="02010600030101010101" pitchFamily="2" charset="-122"/>
                <a:ea typeface="宋体" panose="02010600030101010101" pitchFamily="2" charset="-122"/>
              </a:rPr>
              <a:t>· 2.2.1 </a:t>
            </a:r>
            <a:r>
              <a:rPr lang="zh-CN" altLang="en-US" dirty="0" smtClean="0">
                <a:solidFill>
                  <a:srgbClr val="7030A0"/>
                </a:solidFill>
                <a:latin typeface="宋体" panose="02010600030101010101" pitchFamily="2" charset="-122"/>
                <a:ea typeface="宋体" panose="02010600030101010101" pitchFamily="2" charset="-122"/>
              </a:rPr>
              <a:t>基本原理</a:t>
            </a:r>
            <a:endParaRPr lang="zh-CN" altLang="en-US" dirty="0">
              <a:solidFill>
                <a:srgbClr val="7030A0"/>
              </a:solidFill>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582" y="3085372"/>
            <a:ext cx="3440099" cy="3023585"/>
          </a:xfrm>
          <a:prstGeom prst="rect">
            <a:avLst/>
          </a:pr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1920" y="3085372"/>
            <a:ext cx="3708293" cy="2934083"/>
          </a:xfrm>
          <a:prstGeom prst="rect">
            <a:avLst/>
          </a:prstGeom>
        </p:spPr>
      </p:pic>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5217" y="2440462"/>
            <a:ext cx="4271939" cy="3668495"/>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5697" y="1621161"/>
            <a:ext cx="5917223" cy="1167725"/>
          </a:xfrm>
          <a:prstGeom prst="rect">
            <a:avLst/>
          </a:prstGeom>
        </p:spPr>
      </p:pic>
    </p:spTree>
    <p:extLst>
      <p:ext uri="{BB962C8B-B14F-4D97-AF65-F5344CB8AC3E}">
        <p14:creationId xmlns:p14="http://schemas.microsoft.com/office/powerpoint/2010/main" val="11851121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F428643-1191-2961-D654-E31A8D0E4933}"/>
              </a:ext>
            </a:extLst>
          </p:cNvPr>
          <p:cNvSpPr>
            <a:spLocks noGrp="1"/>
          </p:cNvSpPr>
          <p:nvPr>
            <p:ph type="ctrTitle"/>
          </p:nvPr>
        </p:nvSpPr>
        <p:spPr>
          <a:xfrm>
            <a:off x="1300480" y="1026160"/>
            <a:ext cx="9144000" cy="508000"/>
          </a:xfrm>
        </p:spPr>
        <p:txBody>
          <a:bodyPr/>
          <a:lstStyle/>
          <a:p>
            <a:pPr marL="457200" indent="-457200" algn="l">
              <a:buFont typeface="Wingdings" panose="05000000000000000000" pitchFamily="2" charset="2"/>
              <a:buChar char="Ø"/>
            </a:pPr>
            <a:r>
              <a:rPr lang="zh-CN" altLang="en-US" sz="2800" dirty="0" smtClean="0">
                <a:latin typeface="宋体" panose="02010600030101010101" pitchFamily="2" charset="-122"/>
                <a:ea typeface="宋体" panose="02010600030101010101" pitchFamily="2" charset="-122"/>
              </a:rPr>
              <a:t>灰度线性变换</a:t>
            </a:r>
            <a:r>
              <a:rPr lang="en-US" altLang="zh-CN" sz="2800" dirty="0" smtClean="0">
                <a:latin typeface="宋体" panose="02010600030101010101" pitchFamily="2" charset="-122"/>
                <a:ea typeface="宋体" panose="02010600030101010101" pitchFamily="2" charset="-122"/>
              </a:rPr>
              <a:t>·</a:t>
            </a:r>
            <a:r>
              <a:rPr lang="zh-CN" altLang="en-US" sz="2800" dirty="0" smtClean="0">
                <a:latin typeface="宋体" panose="02010600030101010101" pitchFamily="2" charset="-122"/>
                <a:ea typeface="宋体" panose="02010600030101010101" pitchFamily="2" charset="-122"/>
              </a:rPr>
              <a:t>基本原理</a:t>
            </a:r>
            <a:endParaRPr lang="zh-CN" altLang="en-US" sz="2800" dirty="0">
              <a:latin typeface="宋体" panose="02010600030101010101" pitchFamily="2" charset="-122"/>
              <a:ea typeface="宋体" panose="02010600030101010101" pitchFamily="2" charset="-122"/>
            </a:endParaRPr>
          </a:p>
        </p:txBody>
      </p:sp>
      <p:sp>
        <p:nvSpPr>
          <p:cNvPr id="2" name="文本框 1"/>
          <p:cNvSpPr txBox="1"/>
          <p:nvPr/>
        </p:nvSpPr>
        <p:spPr>
          <a:xfrm>
            <a:off x="3931920" y="284480"/>
            <a:ext cx="5842000" cy="369332"/>
          </a:xfrm>
          <a:prstGeom prst="rect">
            <a:avLst/>
          </a:prstGeom>
          <a:noFill/>
        </p:spPr>
        <p:txBody>
          <a:bodyPr wrap="square" rtlCol="0">
            <a:spAutoFit/>
          </a:bodyPr>
          <a:lstStyle/>
          <a:p>
            <a:pPr algn="ctr"/>
            <a:r>
              <a:rPr lang="en-US" altLang="zh-CN" dirty="0" smtClean="0">
                <a:solidFill>
                  <a:srgbClr val="7030A0"/>
                </a:solidFill>
                <a:latin typeface="宋体" panose="02010600030101010101" pitchFamily="2" charset="-122"/>
                <a:ea typeface="宋体" panose="02010600030101010101" pitchFamily="2" charset="-122"/>
              </a:rPr>
              <a:t>2.2 </a:t>
            </a:r>
            <a:r>
              <a:rPr lang="zh-CN" altLang="en-US" dirty="0" smtClean="0">
                <a:solidFill>
                  <a:srgbClr val="7030A0"/>
                </a:solidFill>
                <a:latin typeface="宋体" panose="02010600030101010101" pitchFamily="2" charset="-122"/>
                <a:ea typeface="宋体" panose="02010600030101010101" pitchFamily="2" charset="-122"/>
              </a:rPr>
              <a:t>灰度线性变换 </a:t>
            </a:r>
            <a:r>
              <a:rPr lang="en-US" altLang="zh-CN" dirty="0" smtClean="0">
                <a:solidFill>
                  <a:srgbClr val="7030A0"/>
                </a:solidFill>
                <a:latin typeface="宋体" panose="02010600030101010101" pitchFamily="2" charset="-122"/>
                <a:ea typeface="宋体" panose="02010600030101010101" pitchFamily="2" charset="-122"/>
              </a:rPr>
              <a:t>· 2.2.1 </a:t>
            </a:r>
            <a:r>
              <a:rPr lang="zh-CN" altLang="en-US" dirty="0" smtClean="0">
                <a:solidFill>
                  <a:srgbClr val="7030A0"/>
                </a:solidFill>
                <a:latin typeface="宋体" panose="02010600030101010101" pitchFamily="2" charset="-122"/>
                <a:ea typeface="宋体" panose="02010600030101010101" pitchFamily="2" charset="-122"/>
              </a:rPr>
              <a:t>基本原理</a:t>
            </a:r>
            <a:endParaRPr lang="zh-CN" altLang="en-US" dirty="0">
              <a:solidFill>
                <a:srgbClr val="7030A0"/>
              </a:solidFill>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582" y="3085372"/>
            <a:ext cx="3440099" cy="3023585"/>
          </a:xfrm>
          <a:prstGeom prst="rect">
            <a:avLst/>
          </a:pr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1920" y="3085372"/>
            <a:ext cx="3708293" cy="2934083"/>
          </a:xfrm>
          <a:prstGeom prst="rect">
            <a:avLst/>
          </a:prstGeom>
        </p:spPr>
      </p:pic>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05217" y="2440462"/>
            <a:ext cx="4271939" cy="3668495"/>
          </a:xfrm>
          <a:prstGeom prst="rect">
            <a:avLst/>
          </a:prstGeom>
        </p:spPr>
      </p:pic>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3277" y="1612211"/>
            <a:ext cx="5934808" cy="1395109"/>
          </a:xfrm>
          <a:prstGeom prst="rect">
            <a:avLst/>
          </a:prstGeom>
        </p:spPr>
      </p:pic>
      <p:cxnSp>
        <p:nvCxnSpPr>
          <p:cNvPr id="8" name="直接连接符 7"/>
          <p:cNvCxnSpPr/>
          <p:nvPr/>
        </p:nvCxnSpPr>
        <p:spPr>
          <a:xfrm flipV="1">
            <a:off x="2013438" y="2672862"/>
            <a:ext cx="677008" cy="8792"/>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55966323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F428643-1191-2961-D654-E31A8D0E4933}"/>
              </a:ext>
            </a:extLst>
          </p:cNvPr>
          <p:cNvSpPr>
            <a:spLocks noGrp="1"/>
          </p:cNvSpPr>
          <p:nvPr>
            <p:ph type="ctrTitle"/>
          </p:nvPr>
        </p:nvSpPr>
        <p:spPr>
          <a:xfrm>
            <a:off x="1300480" y="1026160"/>
            <a:ext cx="9144000" cy="508000"/>
          </a:xfrm>
        </p:spPr>
        <p:txBody>
          <a:bodyPr/>
          <a:lstStyle/>
          <a:p>
            <a:pPr marL="457200" indent="-457200" algn="l">
              <a:buFont typeface="Wingdings" panose="05000000000000000000" pitchFamily="2" charset="2"/>
              <a:buChar char="Ø"/>
            </a:pPr>
            <a:r>
              <a:rPr lang="zh-CN" altLang="en-US" sz="2800" dirty="0" smtClean="0">
                <a:latin typeface="宋体" panose="02010600030101010101" pitchFamily="2" charset="-122"/>
                <a:ea typeface="宋体" panose="02010600030101010101" pitchFamily="2" charset="-122"/>
              </a:rPr>
              <a:t>灰度线性变换</a:t>
            </a:r>
            <a:r>
              <a:rPr lang="en-US" altLang="zh-CN" sz="2800" dirty="0" smtClean="0">
                <a:latin typeface="宋体" panose="02010600030101010101" pitchFamily="2" charset="-122"/>
                <a:ea typeface="宋体" panose="02010600030101010101" pitchFamily="2" charset="-122"/>
              </a:rPr>
              <a:t>·</a:t>
            </a:r>
            <a:r>
              <a:rPr lang="zh-CN" altLang="en-US" sz="2800" dirty="0" smtClean="0">
                <a:latin typeface="宋体" panose="02010600030101010101" pitchFamily="2" charset="-122"/>
                <a:ea typeface="宋体" panose="02010600030101010101" pitchFamily="2" charset="-122"/>
              </a:rPr>
              <a:t>编码实现</a:t>
            </a:r>
            <a:endParaRPr lang="zh-CN" altLang="en-US" sz="2800" dirty="0">
              <a:latin typeface="宋体" panose="02010600030101010101" pitchFamily="2" charset="-122"/>
              <a:ea typeface="宋体" panose="02010600030101010101" pitchFamily="2" charset="-122"/>
            </a:endParaRPr>
          </a:p>
        </p:txBody>
      </p:sp>
      <p:sp>
        <p:nvSpPr>
          <p:cNvPr id="2" name="文本框 1"/>
          <p:cNvSpPr txBox="1"/>
          <p:nvPr/>
        </p:nvSpPr>
        <p:spPr>
          <a:xfrm>
            <a:off x="3931920" y="284480"/>
            <a:ext cx="5842000" cy="369332"/>
          </a:xfrm>
          <a:prstGeom prst="rect">
            <a:avLst/>
          </a:prstGeom>
          <a:noFill/>
        </p:spPr>
        <p:txBody>
          <a:bodyPr wrap="square" rtlCol="0">
            <a:spAutoFit/>
          </a:bodyPr>
          <a:lstStyle/>
          <a:p>
            <a:pPr algn="ctr"/>
            <a:r>
              <a:rPr lang="en-US" altLang="zh-CN" dirty="0" smtClean="0">
                <a:solidFill>
                  <a:srgbClr val="7030A0"/>
                </a:solidFill>
                <a:latin typeface="宋体" panose="02010600030101010101" pitchFamily="2" charset="-122"/>
                <a:ea typeface="宋体" panose="02010600030101010101" pitchFamily="2" charset="-122"/>
              </a:rPr>
              <a:t>2.2 </a:t>
            </a:r>
            <a:r>
              <a:rPr lang="zh-CN" altLang="en-US" dirty="0" smtClean="0">
                <a:solidFill>
                  <a:srgbClr val="7030A0"/>
                </a:solidFill>
                <a:latin typeface="宋体" panose="02010600030101010101" pitchFamily="2" charset="-122"/>
                <a:ea typeface="宋体" panose="02010600030101010101" pitchFamily="2" charset="-122"/>
              </a:rPr>
              <a:t>灰度线性变换 </a:t>
            </a:r>
            <a:r>
              <a:rPr lang="en-US" altLang="zh-CN" dirty="0" smtClean="0">
                <a:solidFill>
                  <a:srgbClr val="7030A0"/>
                </a:solidFill>
                <a:latin typeface="宋体" panose="02010600030101010101" pitchFamily="2" charset="-122"/>
                <a:ea typeface="宋体" panose="02010600030101010101" pitchFamily="2" charset="-122"/>
              </a:rPr>
              <a:t>· 2.2.2 </a:t>
            </a:r>
            <a:r>
              <a:rPr lang="zh-CN" altLang="en-US" dirty="0">
                <a:solidFill>
                  <a:srgbClr val="7030A0"/>
                </a:solidFill>
                <a:latin typeface="宋体" panose="02010600030101010101" pitchFamily="2" charset="-122"/>
                <a:ea typeface="宋体" panose="02010600030101010101" pitchFamily="2" charset="-122"/>
              </a:rPr>
              <a:t>编码实现</a:t>
            </a:r>
            <a:endParaRPr lang="zh-CN" altLang="en-US" dirty="0">
              <a:solidFill>
                <a:srgbClr val="7030A0"/>
              </a:solidFill>
            </a:endParaRPr>
          </a:p>
        </p:txBody>
      </p:sp>
      <p:sp>
        <p:nvSpPr>
          <p:cNvPr id="6" name="矩形 5"/>
          <p:cNvSpPr/>
          <p:nvPr/>
        </p:nvSpPr>
        <p:spPr>
          <a:xfrm>
            <a:off x="876301" y="2265963"/>
            <a:ext cx="3055620" cy="2308324"/>
          </a:xfrm>
          <a:prstGeom prst="rect">
            <a:avLst/>
          </a:prstGeom>
        </p:spPr>
        <p:txBody>
          <a:bodyPr wrap="square">
            <a:spAutoFit/>
          </a:bodyPr>
          <a:lstStyle/>
          <a:p>
            <a:r>
              <a:rPr lang="en-US" altLang="zh-CN" sz="1200" dirty="0" err="1"/>
              <a:t>i</a:t>
            </a:r>
            <a:r>
              <a:rPr lang="en-US" altLang="zh-CN" sz="1200" dirty="0"/>
              <a:t> = </a:t>
            </a:r>
            <a:r>
              <a:rPr lang="en-US" altLang="zh-CN" sz="1200" dirty="0" err="1"/>
              <a:t>imread</a:t>
            </a:r>
            <a:r>
              <a:rPr lang="en-US" altLang="zh-CN" sz="1200" dirty="0"/>
              <a:t>('./resources/ch2/lena.jpg');</a:t>
            </a:r>
          </a:p>
          <a:p>
            <a:r>
              <a:rPr lang="en-US" altLang="zh-CN" sz="1200" dirty="0" err="1"/>
              <a:t>i</a:t>
            </a:r>
            <a:r>
              <a:rPr lang="en-US" altLang="zh-CN" sz="1200" dirty="0"/>
              <a:t> = im2double(rgb2gray(</a:t>
            </a:r>
            <a:r>
              <a:rPr lang="en-US" altLang="zh-CN" sz="1200" dirty="0" err="1"/>
              <a:t>i</a:t>
            </a:r>
            <a:r>
              <a:rPr lang="en-US" altLang="zh-CN" sz="1200" dirty="0"/>
              <a:t>));</a:t>
            </a:r>
          </a:p>
          <a:p>
            <a:r>
              <a:rPr lang="en-US" altLang="zh-CN" sz="1200" dirty="0"/>
              <a:t>[</a:t>
            </a:r>
            <a:r>
              <a:rPr lang="en-US" altLang="zh-CN" sz="1200" dirty="0" err="1"/>
              <a:t>m,n</a:t>
            </a:r>
            <a:r>
              <a:rPr lang="en-US" altLang="zh-CN" sz="1200" dirty="0"/>
              <a:t>]=size(</a:t>
            </a:r>
            <a:r>
              <a:rPr lang="en-US" altLang="zh-CN" sz="1200" dirty="0" err="1"/>
              <a:t>i</a:t>
            </a:r>
            <a:r>
              <a:rPr lang="en-US" altLang="zh-CN" sz="1200" dirty="0" smtClean="0"/>
              <a:t>);</a:t>
            </a:r>
          </a:p>
          <a:p>
            <a:endParaRPr lang="en-US" altLang="zh-CN" sz="1200" dirty="0"/>
          </a:p>
          <a:p>
            <a:r>
              <a:rPr lang="en-US" altLang="zh-CN" sz="1200" dirty="0"/>
              <a:t>%</a:t>
            </a:r>
            <a:r>
              <a:rPr lang="zh-CN" altLang="en-US" sz="1200" dirty="0"/>
              <a:t>增加对比度</a:t>
            </a:r>
          </a:p>
          <a:p>
            <a:r>
              <a:rPr lang="en-US" altLang="zh-CN" sz="1200" dirty="0"/>
              <a:t>Fa = 1.25; Fb = 0;</a:t>
            </a:r>
          </a:p>
          <a:p>
            <a:r>
              <a:rPr lang="en-US" altLang="zh-CN" sz="1200" dirty="0"/>
              <a:t>O = Fa.*i + Fb/255;</a:t>
            </a:r>
          </a:p>
          <a:p>
            <a:r>
              <a:rPr lang="en-US" altLang="zh-CN" sz="1200" dirty="0"/>
              <a:t>figure(1), subplot(221), </a:t>
            </a:r>
            <a:r>
              <a:rPr lang="en-US" altLang="zh-CN" sz="1200" dirty="0" err="1"/>
              <a:t>imshow</a:t>
            </a:r>
            <a:r>
              <a:rPr lang="en-US" altLang="zh-CN" sz="1200" dirty="0"/>
              <a:t>(O);</a:t>
            </a:r>
          </a:p>
          <a:p>
            <a:r>
              <a:rPr lang="en-US" altLang="zh-CN" sz="1200" dirty="0"/>
              <a:t>title('Fa = 1.25, Fb = 0, contrast increasing');</a:t>
            </a:r>
          </a:p>
          <a:p>
            <a:r>
              <a:rPr lang="en-US" altLang="zh-CN" sz="1200" dirty="0"/>
              <a:t>figure(2),subplot(221), [</a:t>
            </a:r>
            <a:r>
              <a:rPr lang="en-US" altLang="zh-CN" sz="1200" dirty="0" err="1"/>
              <a:t>H,x</a:t>
            </a:r>
            <a:r>
              <a:rPr lang="en-US" altLang="zh-CN" sz="1200" dirty="0"/>
              <a:t>]=</a:t>
            </a:r>
            <a:r>
              <a:rPr lang="en-US" altLang="zh-CN" sz="1200" dirty="0" err="1"/>
              <a:t>imhist</a:t>
            </a:r>
            <a:r>
              <a:rPr lang="en-US" altLang="zh-CN" sz="1200" dirty="0"/>
              <a:t>(O, 64);</a:t>
            </a:r>
          </a:p>
          <a:p>
            <a:r>
              <a:rPr lang="en-US" altLang="zh-CN" sz="1200" dirty="0"/>
              <a:t>stem(x, (H/m/n), '.');</a:t>
            </a:r>
          </a:p>
          <a:p>
            <a:r>
              <a:rPr lang="en-US" altLang="zh-CN" sz="1200" dirty="0"/>
              <a:t>title('Fa = 1.25, Fb = 0, contrast increasing');</a:t>
            </a:r>
            <a:endParaRPr lang="zh-CN" altLang="en-US" sz="1200" dirty="0"/>
          </a:p>
        </p:txBody>
      </p:sp>
      <p:sp>
        <p:nvSpPr>
          <p:cNvPr id="7" name="矩形 6"/>
          <p:cNvSpPr/>
          <p:nvPr/>
        </p:nvSpPr>
        <p:spPr>
          <a:xfrm>
            <a:off x="4023849" y="2263511"/>
            <a:ext cx="3049172" cy="3231654"/>
          </a:xfrm>
          <a:prstGeom prst="rect">
            <a:avLst/>
          </a:prstGeom>
        </p:spPr>
        <p:txBody>
          <a:bodyPr wrap="square">
            <a:spAutoFit/>
          </a:bodyPr>
          <a:lstStyle/>
          <a:p>
            <a:r>
              <a:rPr lang="en-US" altLang="zh-CN" sz="1200" dirty="0"/>
              <a:t>%</a:t>
            </a:r>
            <a:r>
              <a:rPr lang="zh-CN" altLang="en-US" sz="1200" dirty="0"/>
              <a:t>减小对比度</a:t>
            </a:r>
          </a:p>
          <a:p>
            <a:r>
              <a:rPr lang="en-US" altLang="zh-CN" sz="1200" dirty="0"/>
              <a:t>Fa =0.5; Fb = 0;</a:t>
            </a:r>
          </a:p>
          <a:p>
            <a:r>
              <a:rPr lang="en-US" altLang="zh-CN" sz="1200" dirty="0"/>
              <a:t>O = Fa.*i + Fb/255;</a:t>
            </a:r>
          </a:p>
          <a:p>
            <a:r>
              <a:rPr lang="en-US" altLang="zh-CN" sz="1200" dirty="0"/>
              <a:t>figure(1), subplot(222),</a:t>
            </a:r>
            <a:r>
              <a:rPr lang="en-US" altLang="zh-CN" sz="1200" dirty="0" err="1"/>
              <a:t>imshow</a:t>
            </a:r>
            <a:r>
              <a:rPr lang="en-US" altLang="zh-CN" sz="1200" dirty="0"/>
              <a:t>(O);</a:t>
            </a:r>
          </a:p>
          <a:p>
            <a:r>
              <a:rPr lang="en-US" altLang="zh-CN" sz="1200" dirty="0"/>
              <a:t>title('Fa = 0.5, Fb = 0, contrast decreasing');</a:t>
            </a:r>
          </a:p>
          <a:p>
            <a:r>
              <a:rPr lang="en-US" altLang="zh-CN" sz="1200" dirty="0"/>
              <a:t>figure(2), subplot(222), [</a:t>
            </a:r>
            <a:r>
              <a:rPr lang="en-US" altLang="zh-CN" sz="1200" dirty="0" err="1"/>
              <a:t>H,x</a:t>
            </a:r>
            <a:r>
              <a:rPr lang="en-US" altLang="zh-CN" sz="1200" dirty="0"/>
              <a:t>] = </a:t>
            </a:r>
            <a:r>
              <a:rPr lang="en-US" altLang="zh-CN" sz="1200" dirty="0" err="1"/>
              <a:t>imhist</a:t>
            </a:r>
            <a:r>
              <a:rPr lang="en-US" altLang="zh-CN" sz="1200" dirty="0"/>
              <a:t>(O, 64);</a:t>
            </a:r>
          </a:p>
          <a:p>
            <a:r>
              <a:rPr lang="en-US" altLang="zh-CN" sz="1200" dirty="0"/>
              <a:t>stem(x, (H/m/n), '.');</a:t>
            </a:r>
          </a:p>
          <a:p>
            <a:r>
              <a:rPr lang="en-US" altLang="zh-CN" sz="1200" dirty="0"/>
              <a:t>title('Fa = 0.5, Fb = 0, contrast decreasing');</a:t>
            </a:r>
          </a:p>
          <a:p>
            <a:endParaRPr lang="en-US" altLang="zh-CN" sz="1200" dirty="0"/>
          </a:p>
          <a:p>
            <a:r>
              <a:rPr lang="en-US" altLang="zh-CN" sz="1200" dirty="0"/>
              <a:t>%</a:t>
            </a:r>
            <a:r>
              <a:rPr lang="zh-CN" altLang="en-US" sz="1200" dirty="0"/>
              <a:t>线性亮度增加</a:t>
            </a:r>
          </a:p>
          <a:p>
            <a:r>
              <a:rPr lang="en-US" altLang="zh-CN" sz="1200" dirty="0"/>
              <a:t>Fa = 0.5; Fb = 50;</a:t>
            </a:r>
          </a:p>
          <a:p>
            <a:r>
              <a:rPr lang="en-US" altLang="zh-CN" sz="1200" dirty="0"/>
              <a:t>O = Fa.*i + Fb/255;</a:t>
            </a:r>
          </a:p>
          <a:p>
            <a:r>
              <a:rPr lang="en-US" altLang="zh-CN" sz="1200" dirty="0"/>
              <a:t>figure(1), subplot(223), </a:t>
            </a:r>
            <a:r>
              <a:rPr lang="en-US" altLang="zh-CN" sz="1200" dirty="0" err="1"/>
              <a:t>imshow</a:t>
            </a:r>
            <a:r>
              <a:rPr lang="en-US" altLang="zh-CN" sz="1200" dirty="0"/>
              <a:t>(O</a:t>
            </a:r>
            <a:r>
              <a:rPr lang="en-US" altLang="zh-CN" sz="1200" dirty="0" smtClean="0"/>
              <a:t>);</a:t>
            </a:r>
          </a:p>
          <a:p>
            <a:r>
              <a:rPr lang="en-US" altLang="zh-CN" sz="1200" dirty="0"/>
              <a:t>title('Fa = 0.5, Fb = 50, brightness control');</a:t>
            </a:r>
          </a:p>
          <a:p>
            <a:r>
              <a:rPr lang="en-US" altLang="zh-CN" sz="1200" dirty="0"/>
              <a:t>figure(2), subplot(223), [</a:t>
            </a:r>
            <a:r>
              <a:rPr lang="en-US" altLang="zh-CN" sz="1200" dirty="0" err="1"/>
              <a:t>H,x</a:t>
            </a:r>
            <a:r>
              <a:rPr lang="en-US" altLang="zh-CN" sz="1200" dirty="0"/>
              <a:t>]=</a:t>
            </a:r>
            <a:r>
              <a:rPr lang="en-US" altLang="zh-CN" sz="1200" dirty="0" err="1"/>
              <a:t>imhist</a:t>
            </a:r>
            <a:r>
              <a:rPr lang="en-US" altLang="zh-CN" sz="1200" dirty="0"/>
              <a:t>(O,64);</a:t>
            </a:r>
          </a:p>
          <a:p>
            <a:r>
              <a:rPr lang="en-US" altLang="zh-CN" sz="1200" dirty="0"/>
              <a:t>stem(x, (H/m/n), '.');</a:t>
            </a:r>
          </a:p>
          <a:p>
            <a:r>
              <a:rPr lang="en-US" altLang="zh-CN" sz="1200" dirty="0"/>
              <a:t>title('Fa = 0.5, Fb = 50, brightness control');</a:t>
            </a:r>
            <a:endParaRPr lang="zh-CN" altLang="en-US" sz="1200" dirty="0"/>
          </a:p>
        </p:txBody>
      </p:sp>
      <p:sp>
        <p:nvSpPr>
          <p:cNvPr id="9" name="矩形 8"/>
          <p:cNvSpPr/>
          <p:nvPr/>
        </p:nvSpPr>
        <p:spPr>
          <a:xfrm>
            <a:off x="7164949" y="2265963"/>
            <a:ext cx="3279531" cy="1569660"/>
          </a:xfrm>
          <a:prstGeom prst="rect">
            <a:avLst/>
          </a:prstGeom>
        </p:spPr>
        <p:txBody>
          <a:bodyPr wrap="square">
            <a:spAutoFit/>
          </a:bodyPr>
          <a:lstStyle/>
          <a:p>
            <a:r>
              <a:rPr lang="en-US" altLang="zh-CN" sz="1200" dirty="0"/>
              <a:t>%</a:t>
            </a:r>
            <a:r>
              <a:rPr lang="zh-CN" altLang="en-US" sz="1200" dirty="0"/>
              <a:t>反相显示</a:t>
            </a:r>
          </a:p>
          <a:p>
            <a:r>
              <a:rPr lang="en-US" altLang="zh-CN" sz="1200" dirty="0"/>
              <a:t>Fa = -1; Fb = 255;</a:t>
            </a:r>
          </a:p>
          <a:p>
            <a:r>
              <a:rPr lang="en-US" altLang="zh-CN" sz="1200" dirty="0"/>
              <a:t>O = Fa.*i + Fb/255;</a:t>
            </a:r>
          </a:p>
          <a:p>
            <a:r>
              <a:rPr lang="en-US" altLang="zh-CN" sz="1200" dirty="0"/>
              <a:t>figure(1), subplot(224), </a:t>
            </a:r>
            <a:r>
              <a:rPr lang="en-US" altLang="zh-CN" sz="1200" dirty="0" err="1"/>
              <a:t>imshow</a:t>
            </a:r>
            <a:r>
              <a:rPr lang="en-US" altLang="zh-CN" sz="1200" dirty="0"/>
              <a:t>(O);</a:t>
            </a:r>
          </a:p>
          <a:p>
            <a:r>
              <a:rPr lang="en-US" altLang="zh-CN" sz="1200" dirty="0"/>
              <a:t>title('Fa = -1, Fb = 255, reversal processing');</a:t>
            </a:r>
          </a:p>
          <a:p>
            <a:r>
              <a:rPr lang="en-US" altLang="zh-CN" sz="1200" dirty="0"/>
              <a:t>figure(2), subplot(224),[</a:t>
            </a:r>
            <a:r>
              <a:rPr lang="en-US" altLang="zh-CN" sz="1200" dirty="0" err="1"/>
              <a:t>H,x</a:t>
            </a:r>
            <a:r>
              <a:rPr lang="en-US" altLang="zh-CN" sz="1200" dirty="0"/>
              <a:t>]=</a:t>
            </a:r>
            <a:r>
              <a:rPr lang="en-US" altLang="zh-CN" sz="1200" dirty="0" err="1"/>
              <a:t>imhist</a:t>
            </a:r>
            <a:r>
              <a:rPr lang="en-US" altLang="zh-CN" sz="1200" dirty="0"/>
              <a:t>(O, 64);</a:t>
            </a:r>
          </a:p>
          <a:p>
            <a:r>
              <a:rPr lang="en-US" altLang="zh-CN" sz="1200" dirty="0"/>
              <a:t>stem(x, (H/m/n), '.');</a:t>
            </a:r>
          </a:p>
          <a:p>
            <a:r>
              <a:rPr lang="en-US" altLang="zh-CN" sz="1200" dirty="0"/>
              <a:t>title('Fa = -1, Fb = 255, reversal processing');</a:t>
            </a:r>
            <a:endParaRPr lang="zh-CN" altLang="en-US" sz="1200" dirty="0"/>
          </a:p>
        </p:txBody>
      </p:sp>
    </p:spTree>
    <p:extLst>
      <p:ext uri="{BB962C8B-B14F-4D97-AF65-F5344CB8AC3E}">
        <p14:creationId xmlns:p14="http://schemas.microsoft.com/office/powerpoint/2010/main" val="31429342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F428643-1191-2961-D654-E31A8D0E4933}"/>
              </a:ext>
            </a:extLst>
          </p:cNvPr>
          <p:cNvSpPr>
            <a:spLocks noGrp="1"/>
          </p:cNvSpPr>
          <p:nvPr>
            <p:ph type="ctrTitle"/>
          </p:nvPr>
        </p:nvSpPr>
        <p:spPr>
          <a:xfrm>
            <a:off x="1300480" y="1026160"/>
            <a:ext cx="9144000" cy="508000"/>
          </a:xfrm>
        </p:spPr>
        <p:txBody>
          <a:bodyPr/>
          <a:lstStyle/>
          <a:p>
            <a:pPr marL="457200" indent="-457200" algn="l">
              <a:buFont typeface="Wingdings" panose="05000000000000000000" pitchFamily="2" charset="2"/>
              <a:buChar char="Ø"/>
            </a:pPr>
            <a:r>
              <a:rPr lang="zh-CN" altLang="en-US" sz="2800" dirty="0" smtClean="0">
                <a:latin typeface="宋体" panose="02010600030101010101" pitchFamily="2" charset="-122"/>
                <a:ea typeface="宋体" panose="02010600030101010101" pitchFamily="2" charset="-122"/>
              </a:rPr>
              <a:t>灰度非线性变换</a:t>
            </a:r>
            <a:r>
              <a:rPr lang="en-US" altLang="zh-CN" sz="2800" dirty="0" smtClean="0">
                <a:latin typeface="宋体" panose="02010600030101010101" pitchFamily="2" charset="-122"/>
                <a:ea typeface="宋体" panose="02010600030101010101" pitchFamily="2" charset="-122"/>
              </a:rPr>
              <a:t>·</a:t>
            </a:r>
            <a:r>
              <a:rPr lang="zh-CN" altLang="en-US" sz="2800" dirty="0" smtClean="0">
                <a:latin typeface="宋体" panose="02010600030101010101" pitchFamily="2" charset="-122"/>
                <a:ea typeface="宋体" panose="02010600030101010101" pitchFamily="2" charset="-122"/>
              </a:rPr>
              <a:t>灰度对数变换</a:t>
            </a:r>
            <a:endParaRPr lang="zh-CN" altLang="en-US" sz="2800" dirty="0">
              <a:latin typeface="宋体" panose="02010600030101010101" pitchFamily="2" charset="-122"/>
              <a:ea typeface="宋体" panose="02010600030101010101" pitchFamily="2" charset="-122"/>
            </a:endParaRPr>
          </a:p>
        </p:txBody>
      </p:sp>
      <p:sp>
        <p:nvSpPr>
          <p:cNvPr id="2" name="文本框 1"/>
          <p:cNvSpPr txBox="1"/>
          <p:nvPr/>
        </p:nvSpPr>
        <p:spPr>
          <a:xfrm>
            <a:off x="3931920" y="284480"/>
            <a:ext cx="5842000" cy="369332"/>
          </a:xfrm>
          <a:prstGeom prst="rect">
            <a:avLst/>
          </a:prstGeom>
          <a:noFill/>
        </p:spPr>
        <p:txBody>
          <a:bodyPr wrap="square" rtlCol="0">
            <a:spAutoFit/>
          </a:bodyPr>
          <a:lstStyle/>
          <a:p>
            <a:pPr algn="ctr"/>
            <a:r>
              <a:rPr lang="en-US" altLang="zh-CN" dirty="0" smtClean="0">
                <a:solidFill>
                  <a:srgbClr val="7030A0"/>
                </a:solidFill>
                <a:latin typeface="宋体" panose="02010600030101010101" pitchFamily="2" charset="-122"/>
                <a:ea typeface="宋体" panose="02010600030101010101" pitchFamily="2" charset="-122"/>
              </a:rPr>
              <a:t>2.3 </a:t>
            </a:r>
            <a:r>
              <a:rPr lang="zh-CN" altLang="en-US" dirty="0" smtClean="0">
                <a:solidFill>
                  <a:srgbClr val="7030A0"/>
                </a:solidFill>
                <a:latin typeface="宋体" panose="02010600030101010101" pitchFamily="2" charset="-122"/>
                <a:ea typeface="宋体" panose="02010600030101010101" pitchFamily="2" charset="-122"/>
              </a:rPr>
              <a:t>灰度非线性变换 </a:t>
            </a:r>
            <a:r>
              <a:rPr lang="en-US" altLang="zh-CN" dirty="0" smtClean="0">
                <a:solidFill>
                  <a:srgbClr val="7030A0"/>
                </a:solidFill>
                <a:latin typeface="宋体" panose="02010600030101010101" pitchFamily="2" charset="-122"/>
                <a:ea typeface="宋体" panose="02010600030101010101" pitchFamily="2" charset="-122"/>
              </a:rPr>
              <a:t>· 2.3.1 </a:t>
            </a:r>
            <a:r>
              <a:rPr lang="zh-CN" altLang="en-US" dirty="0" smtClean="0">
                <a:solidFill>
                  <a:srgbClr val="7030A0"/>
                </a:solidFill>
                <a:latin typeface="宋体" panose="02010600030101010101" pitchFamily="2" charset="-122"/>
                <a:ea typeface="宋体" panose="02010600030101010101" pitchFamily="2" charset="-122"/>
              </a:rPr>
              <a:t>灰度对数变换</a:t>
            </a:r>
            <a:endParaRPr lang="zh-CN" altLang="en-US" dirty="0">
              <a:solidFill>
                <a:srgbClr val="7030A0"/>
              </a:solidFill>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0480" y="1718768"/>
            <a:ext cx="5894495" cy="1543178"/>
          </a:xfrm>
          <a:prstGeom prst="rect">
            <a:avLst/>
          </a:prstGeom>
        </p:spPr>
      </p:pic>
      <p:pic>
        <p:nvPicPr>
          <p:cNvPr id="8" name="Picutre 244"/>
          <p:cNvPicPr/>
          <p:nvPr/>
        </p:nvPicPr>
        <p:blipFill>
          <a:blip r:embed="rId3"/>
          <a:stretch/>
        </p:blipFill>
        <p:spPr>
          <a:xfrm>
            <a:off x="7480324" y="1718768"/>
            <a:ext cx="3729868" cy="3521447"/>
          </a:xfrm>
          <a:prstGeom prst="rect">
            <a:avLst/>
          </a:prstGeom>
        </p:spPr>
      </p:pic>
      <p:sp>
        <p:nvSpPr>
          <p:cNvPr id="5" name="矩形 4"/>
          <p:cNvSpPr/>
          <p:nvPr/>
        </p:nvSpPr>
        <p:spPr>
          <a:xfrm>
            <a:off x="1199727" y="3376055"/>
            <a:ext cx="6096000" cy="1661993"/>
          </a:xfrm>
          <a:prstGeom prst="rect">
            <a:avLst/>
          </a:prstGeom>
        </p:spPr>
        <p:txBody>
          <a:bodyPr>
            <a:spAutoFit/>
          </a:bodyPr>
          <a:lstStyle/>
          <a:p>
            <a:r>
              <a:rPr lang="zh-CN" altLang="en-US" dirty="0" smtClean="0"/>
              <a:t>      </a:t>
            </a:r>
            <a:r>
              <a:rPr lang="zh-CN" altLang="en-US" sz="1400" b="1" dirty="0" smtClean="0">
                <a:latin typeface="宋体" panose="02010600030101010101" pitchFamily="2" charset="-122"/>
                <a:ea typeface="宋体" panose="02010600030101010101" pitchFamily="2" charset="-122"/>
              </a:rPr>
              <a:t>对数变换</a:t>
            </a:r>
            <a:r>
              <a:rPr lang="zh-CN" altLang="en-US" sz="1400" b="1" dirty="0">
                <a:latin typeface="宋体" panose="02010600030101010101" pitchFamily="2" charset="-122"/>
                <a:ea typeface="宋体" panose="02010600030101010101" pitchFamily="2" charset="-122"/>
              </a:rPr>
              <a:t>实现了图像灰度扩展和压缩的功能。它扩展低灰度值而压缩高灰度值</a:t>
            </a:r>
            <a:r>
              <a:rPr lang="zh-CN" altLang="en-US" sz="1400" b="1" dirty="0" smtClean="0">
                <a:latin typeface="宋体" panose="02010600030101010101" pitchFamily="2" charset="-122"/>
                <a:ea typeface="宋体" panose="02010600030101010101" pitchFamily="2" charset="-122"/>
              </a:rPr>
              <a:t>，让</a:t>
            </a:r>
            <a:r>
              <a:rPr lang="zh-CN" altLang="en-US" sz="1400" b="1" dirty="0">
                <a:latin typeface="宋体" panose="02010600030101010101" pitchFamily="2" charset="-122"/>
                <a:ea typeface="宋体" panose="02010600030101010101" pitchFamily="2" charset="-122"/>
              </a:rPr>
              <a:t>图像的灰度分布更加符合人的视觉特征。根据这一特性，对数变换的一个非常</a:t>
            </a:r>
            <a:r>
              <a:rPr lang="zh-CN" altLang="en-US" sz="1400" b="1" dirty="0" smtClean="0">
                <a:latin typeface="宋体" panose="02010600030101010101" pitchFamily="2" charset="-122"/>
                <a:ea typeface="宋体" panose="02010600030101010101" pitchFamily="2" charset="-122"/>
              </a:rPr>
              <a:t>重要的</a:t>
            </a:r>
            <a:r>
              <a:rPr lang="zh-CN" altLang="en-US" sz="1400" b="1" dirty="0">
                <a:latin typeface="宋体" panose="02010600030101010101" pitchFamily="2" charset="-122"/>
                <a:ea typeface="宋体" panose="02010600030101010101" pitchFamily="2" charset="-122"/>
              </a:rPr>
              <a:t>应用就是用来</a:t>
            </a:r>
            <a:r>
              <a:rPr lang="zh-CN" altLang="en-US" sz="1400" b="1" dirty="0">
                <a:solidFill>
                  <a:srgbClr val="7030A0"/>
                </a:solidFill>
                <a:latin typeface="宋体" panose="02010600030101010101" pitchFamily="2" charset="-122"/>
                <a:ea typeface="宋体" panose="02010600030101010101" pitchFamily="2" charset="-122"/>
              </a:rPr>
              <a:t>增强图像中较暗部分的细节</a:t>
            </a:r>
            <a:r>
              <a:rPr lang="zh-CN" altLang="en-US" sz="1400" b="1" dirty="0">
                <a:latin typeface="宋体" panose="02010600030101010101" pitchFamily="2" charset="-122"/>
                <a:ea typeface="宋体" panose="02010600030101010101" pitchFamily="2" charset="-122"/>
              </a:rPr>
              <a:t>。</a:t>
            </a:r>
            <a:r>
              <a:rPr lang="zh-CN" altLang="en-US" sz="1400" b="1" dirty="0" smtClean="0">
                <a:latin typeface="宋体" panose="02010600030101010101" pitchFamily="2" charset="-122"/>
                <a:ea typeface="宋体" panose="02010600030101010101" pitchFamily="2" charset="-122"/>
              </a:rPr>
              <a:t>例如后面</a:t>
            </a:r>
            <a:r>
              <a:rPr lang="zh-CN" altLang="en-US" sz="1400" b="1" dirty="0">
                <a:latin typeface="宋体" panose="02010600030101010101" pitchFamily="2" charset="-122"/>
                <a:ea typeface="宋体" panose="02010600030101010101" pitchFamily="2" charset="-122"/>
              </a:rPr>
              <a:t>会介绍到的傅里叶变换</a:t>
            </a:r>
            <a:r>
              <a:rPr lang="zh-CN" altLang="en-US" sz="1400" b="1" dirty="0" smtClean="0">
                <a:latin typeface="宋体" panose="02010600030101010101" pitchFamily="2" charset="-122"/>
                <a:ea typeface="宋体" panose="02010600030101010101" pitchFamily="2" charset="-122"/>
              </a:rPr>
              <a:t>，图像</a:t>
            </a:r>
            <a:r>
              <a:rPr lang="zh-CN" altLang="en-US" sz="1400" b="1" dirty="0">
                <a:latin typeface="宋体" panose="02010600030101010101" pitchFamily="2" charset="-122"/>
                <a:ea typeface="宋体" panose="02010600030101010101" pitchFamily="2" charset="-122"/>
              </a:rPr>
              <a:t>经傅里叶变换后，图像中心绝对高灰度值的存在压缩了低灰度部分的动态范围， 所以无法在显示时表现出原有的细节。这时就需要应用一个对数变换来对结果图像</a:t>
            </a:r>
            <a:r>
              <a:rPr lang="zh-CN" altLang="en-US" sz="1400" b="1" dirty="0" smtClean="0">
                <a:latin typeface="宋体" panose="02010600030101010101" pitchFamily="2" charset="-122"/>
                <a:ea typeface="宋体" panose="02010600030101010101" pitchFamily="2" charset="-122"/>
              </a:rPr>
              <a:t>进行</a:t>
            </a:r>
            <a:r>
              <a:rPr lang="zh-CN" altLang="en-US" sz="1400" b="1" dirty="0">
                <a:latin typeface="宋体" panose="02010600030101010101" pitchFamily="2" charset="-122"/>
                <a:ea typeface="宋体" panose="02010600030101010101" pitchFamily="2" charset="-122"/>
              </a:rPr>
              <a:t>修正。经过适当的处理后，原始图像中低灰度区域的对比度将会增加，暗部细节</a:t>
            </a:r>
            <a:r>
              <a:rPr lang="zh-CN" altLang="en-US" sz="1400" b="1" dirty="0" smtClean="0">
                <a:latin typeface="宋体" panose="02010600030101010101" pitchFamily="2" charset="-122"/>
                <a:ea typeface="宋体" panose="02010600030101010101" pitchFamily="2" charset="-122"/>
              </a:rPr>
              <a:t>将被增强。</a:t>
            </a:r>
            <a:endParaRPr lang="zh-CN" altLang="en-US" sz="1400" b="1"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4069648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F428643-1191-2961-D654-E31A8D0E4933}"/>
              </a:ext>
            </a:extLst>
          </p:cNvPr>
          <p:cNvSpPr>
            <a:spLocks noGrp="1"/>
          </p:cNvSpPr>
          <p:nvPr>
            <p:ph type="ctrTitle"/>
          </p:nvPr>
        </p:nvSpPr>
        <p:spPr>
          <a:xfrm>
            <a:off x="1300480" y="1026160"/>
            <a:ext cx="9144000" cy="508000"/>
          </a:xfrm>
        </p:spPr>
        <p:txBody>
          <a:bodyPr/>
          <a:lstStyle/>
          <a:p>
            <a:pPr marL="457200" indent="-457200" algn="l">
              <a:buFont typeface="Wingdings" panose="05000000000000000000" pitchFamily="2" charset="2"/>
              <a:buChar char="Ø"/>
            </a:pPr>
            <a:r>
              <a:rPr lang="zh-CN" altLang="en-US" sz="2800" dirty="0" smtClean="0">
                <a:latin typeface="宋体" panose="02010600030101010101" pitchFamily="2" charset="-122"/>
                <a:ea typeface="宋体" panose="02010600030101010101" pitchFamily="2" charset="-122"/>
              </a:rPr>
              <a:t>灰度非线性变换</a:t>
            </a:r>
            <a:r>
              <a:rPr lang="en-US" altLang="zh-CN" sz="2800" dirty="0" smtClean="0">
                <a:latin typeface="宋体" panose="02010600030101010101" pitchFamily="2" charset="-122"/>
                <a:ea typeface="宋体" panose="02010600030101010101" pitchFamily="2" charset="-122"/>
              </a:rPr>
              <a:t>·</a:t>
            </a:r>
            <a:r>
              <a:rPr lang="zh-CN" altLang="en-US" sz="2800" dirty="0" smtClean="0">
                <a:latin typeface="宋体" panose="02010600030101010101" pitchFamily="2" charset="-122"/>
                <a:ea typeface="宋体" panose="02010600030101010101" pitchFamily="2" charset="-122"/>
              </a:rPr>
              <a:t>灰度对数变换</a:t>
            </a:r>
            <a:endParaRPr lang="zh-CN" altLang="en-US" sz="2800" dirty="0">
              <a:latin typeface="宋体" panose="02010600030101010101" pitchFamily="2" charset="-122"/>
              <a:ea typeface="宋体" panose="02010600030101010101" pitchFamily="2" charset="-122"/>
            </a:endParaRPr>
          </a:p>
        </p:txBody>
      </p:sp>
      <p:sp>
        <p:nvSpPr>
          <p:cNvPr id="2" name="文本框 1"/>
          <p:cNvSpPr txBox="1"/>
          <p:nvPr/>
        </p:nvSpPr>
        <p:spPr>
          <a:xfrm>
            <a:off x="3931920" y="284480"/>
            <a:ext cx="5842000" cy="369332"/>
          </a:xfrm>
          <a:prstGeom prst="rect">
            <a:avLst/>
          </a:prstGeom>
          <a:noFill/>
        </p:spPr>
        <p:txBody>
          <a:bodyPr wrap="square" rtlCol="0">
            <a:spAutoFit/>
          </a:bodyPr>
          <a:lstStyle/>
          <a:p>
            <a:pPr algn="ctr"/>
            <a:r>
              <a:rPr lang="en-US" altLang="zh-CN" dirty="0" smtClean="0">
                <a:solidFill>
                  <a:srgbClr val="7030A0"/>
                </a:solidFill>
                <a:latin typeface="宋体" panose="02010600030101010101" pitchFamily="2" charset="-122"/>
                <a:ea typeface="宋体" panose="02010600030101010101" pitchFamily="2" charset="-122"/>
              </a:rPr>
              <a:t>2.3 </a:t>
            </a:r>
            <a:r>
              <a:rPr lang="zh-CN" altLang="en-US" dirty="0" smtClean="0">
                <a:solidFill>
                  <a:srgbClr val="7030A0"/>
                </a:solidFill>
                <a:latin typeface="宋体" panose="02010600030101010101" pitchFamily="2" charset="-122"/>
                <a:ea typeface="宋体" panose="02010600030101010101" pitchFamily="2" charset="-122"/>
              </a:rPr>
              <a:t>灰度非线性变换 </a:t>
            </a:r>
            <a:r>
              <a:rPr lang="en-US" altLang="zh-CN" dirty="0" smtClean="0">
                <a:solidFill>
                  <a:srgbClr val="7030A0"/>
                </a:solidFill>
                <a:latin typeface="宋体" panose="02010600030101010101" pitchFamily="2" charset="-122"/>
                <a:ea typeface="宋体" panose="02010600030101010101" pitchFamily="2" charset="-122"/>
              </a:rPr>
              <a:t>· 2.3.1 </a:t>
            </a:r>
            <a:r>
              <a:rPr lang="zh-CN" altLang="en-US" dirty="0" smtClean="0">
                <a:solidFill>
                  <a:srgbClr val="7030A0"/>
                </a:solidFill>
                <a:latin typeface="宋体" panose="02010600030101010101" pitchFamily="2" charset="-122"/>
                <a:ea typeface="宋体" panose="02010600030101010101" pitchFamily="2" charset="-122"/>
              </a:rPr>
              <a:t>灰度对数变换</a:t>
            </a:r>
            <a:endParaRPr lang="zh-CN" altLang="en-US" dirty="0">
              <a:solidFill>
                <a:srgbClr val="7030A0"/>
              </a:solidFill>
            </a:endParaRPr>
          </a:p>
        </p:txBody>
      </p:sp>
      <p:sp>
        <p:nvSpPr>
          <p:cNvPr id="3" name="矩形 2"/>
          <p:cNvSpPr/>
          <p:nvPr/>
        </p:nvSpPr>
        <p:spPr>
          <a:xfrm>
            <a:off x="1200443" y="1906508"/>
            <a:ext cx="3749626" cy="2769989"/>
          </a:xfrm>
          <a:prstGeom prst="rect">
            <a:avLst/>
          </a:prstGeom>
        </p:spPr>
        <p:txBody>
          <a:bodyPr wrap="square">
            <a:spAutoFit/>
          </a:bodyPr>
          <a:lstStyle/>
          <a:p>
            <a:pPr marL="285750" indent="-285750">
              <a:buFont typeface="Wingdings" panose="05000000000000000000" pitchFamily="2" charset="2"/>
              <a:buChar char="u"/>
            </a:pPr>
            <a:r>
              <a:rPr lang="zh-CN" altLang="en-US" dirty="0" smtClean="0"/>
              <a:t>代码实现</a:t>
            </a:r>
            <a:endParaRPr lang="en-US" altLang="zh-CN" dirty="0" smtClean="0"/>
          </a:p>
          <a:p>
            <a:r>
              <a:rPr lang="en-US" altLang="zh-CN" sz="1200" dirty="0" err="1" smtClean="0"/>
              <a:t>i</a:t>
            </a:r>
            <a:r>
              <a:rPr lang="en-US" altLang="zh-CN" sz="1200" dirty="0" smtClean="0"/>
              <a:t> </a:t>
            </a:r>
            <a:r>
              <a:rPr lang="en-US" altLang="zh-CN" sz="1200" dirty="0"/>
              <a:t>= </a:t>
            </a:r>
            <a:r>
              <a:rPr lang="en-US" altLang="zh-CN" sz="1200" dirty="0" err="1"/>
              <a:t>imread</a:t>
            </a:r>
            <a:r>
              <a:rPr lang="en-US" altLang="zh-CN" sz="1200" dirty="0"/>
              <a:t>('./resources/ch2/lena.jpg');</a:t>
            </a:r>
          </a:p>
          <a:p>
            <a:r>
              <a:rPr lang="en-US" altLang="zh-CN" sz="1200" dirty="0" err="1"/>
              <a:t>i</a:t>
            </a:r>
            <a:r>
              <a:rPr lang="en-US" altLang="zh-CN" sz="1200" dirty="0"/>
              <a:t> = rgb2gray(</a:t>
            </a:r>
            <a:r>
              <a:rPr lang="en-US" altLang="zh-CN" sz="1200" dirty="0" err="1"/>
              <a:t>i</a:t>
            </a:r>
            <a:r>
              <a:rPr lang="en-US" altLang="zh-CN" sz="1200" dirty="0"/>
              <a:t>);</a:t>
            </a:r>
          </a:p>
          <a:p>
            <a:r>
              <a:rPr lang="en-US" altLang="zh-CN" sz="1200" dirty="0" err="1"/>
              <a:t>i</a:t>
            </a:r>
            <a:r>
              <a:rPr lang="en-US" altLang="zh-CN" sz="1200" dirty="0"/>
              <a:t> = double(</a:t>
            </a:r>
            <a:r>
              <a:rPr lang="en-US" altLang="zh-CN" sz="1200" dirty="0" err="1"/>
              <a:t>i</a:t>
            </a:r>
            <a:r>
              <a:rPr lang="en-US" altLang="zh-CN" sz="1200" dirty="0"/>
              <a:t>);</a:t>
            </a:r>
          </a:p>
          <a:p>
            <a:r>
              <a:rPr lang="en-US" altLang="zh-CN" sz="1200" dirty="0"/>
              <a:t>out1 = log(1+i)/0.065;</a:t>
            </a:r>
          </a:p>
          <a:p>
            <a:r>
              <a:rPr lang="en-US" altLang="zh-CN" sz="1200" dirty="0"/>
              <a:t>out2 = log(1+i)/0.035;</a:t>
            </a:r>
          </a:p>
          <a:p>
            <a:r>
              <a:rPr lang="en-US" altLang="zh-CN" sz="1200" dirty="0"/>
              <a:t>out1(find(out1&gt;255)) = 255;</a:t>
            </a:r>
          </a:p>
          <a:p>
            <a:r>
              <a:rPr lang="en-US" altLang="zh-CN" sz="1200" dirty="0"/>
              <a:t>out2(find(out2&gt;255)) = 255;</a:t>
            </a:r>
          </a:p>
          <a:p>
            <a:r>
              <a:rPr lang="en-US" altLang="zh-CN" sz="1200" dirty="0"/>
              <a:t>out1 = uint8(out1);</a:t>
            </a:r>
          </a:p>
          <a:p>
            <a:r>
              <a:rPr lang="en-US" altLang="zh-CN" sz="1200" dirty="0"/>
              <a:t>out2 = uint8(out2);</a:t>
            </a:r>
          </a:p>
          <a:p>
            <a:r>
              <a:rPr lang="en-US" altLang="zh-CN" sz="1200" dirty="0"/>
              <a:t>subplot (221), </a:t>
            </a:r>
            <a:r>
              <a:rPr lang="en-US" altLang="zh-CN" sz="1200" dirty="0" err="1"/>
              <a:t>imshow</a:t>
            </a:r>
            <a:r>
              <a:rPr lang="en-US" altLang="zh-CN" sz="1200" dirty="0"/>
              <a:t>(out1), title('image, p = 0.065');</a:t>
            </a:r>
          </a:p>
          <a:p>
            <a:r>
              <a:rPr lang="en-US" altLang="zh-CN" sz="1200" dirty="0"/>
              <a:t>subplot (222), </a:t>
            </a:r>
            <a:r>
              <a:rPr lang="en-US" altLang="zh-CN" sz="1200" dirty="0" err="1"/>
              <a:t>imhist</a:t>
            </a:r>
            <a:r>
              <a:rPr lang="en-US" altLang="zh-CN" sz="1200" dirty="0"/>
              <a:t>(out1), title('</a:t>
            </a:r>
            <a:r>
              <a:rPr lang="en-US" altLang="zh-CN" sz="1200" dirty="0" err="1"/>
              <a:t>histgram</a:t>
            </a:r>
            <a:r>
              <a:rPr lang="en-US" altLang="zh-CN" sz="1200" dirty="0"/>
              <a:t>, p = 0.065');</a:t>
            </a:r>
          </a:p>
          <a:p>
            <a:r>
              <a:rPr lang="en-US" altLang="zh-CN" sz="1200" dirty="0"/>
              <a:t>subplot (223), </a:t>
            </a:r>
            <a:r>
              <a:rPr lang="en-US" altLang="zh-CN" sz="1200" dirty="0" err="1"/>
              <a:t>imshow</a:t>
            </a:r>
            <a:r>
              <a:rPr lang="en-US" altLang="zh-CN" sz="1200" dirty="0"/>
              <a:t>(out2), title('image, p = 0.035');</a:t>
            </a:r>
          </a:p>
          <a:p>
            <a:r>
              <a:rPr lang="en-US" altLang="zh-CN" sz="1200" dirty="0"/>
              <a:t>subplot (224), </a:t>
            </a:r>
            <a:r>
              <a:rPr lang="en-US" altLang="zh-CN" sz="1200" dirty="0" err="1"/>
              <a:t>imhist</a:t>
            </a:r>
            <a:r>
              <a:rPr lang="en-US" altLang="zh-CN" sz="1200" dirty="0"/>
              <a:t>(out2), title('</a:t>
            </a:r>
            <a:r>
              <a:rPr lang="en-US" altLang="zh-CN" sz="1200" dirty="0" err="1"/>
              <a:t>histgram</a:t>
            </a:r>
            <a:r>
              <a:rPr lang="en-US" altLang="zh-CN" sz="1200" dirty="0"/>
              <a:t>, p = 0.035');</a:t>
            </a:r>
            <a:endParaRPr lang="zh-CN" altLang="en-US" sz="1200"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2013" y="1534160"/>
            <a:ext cx="5566160" cy="4503777"/>
          </a:xfrm>
          <a:prstGeom prst="rect">
            <a:avLst/>
          </a:prstGeom>
        </p:spPr>
      </p:pic>
    </p:spTree>
    <p:extLst>
      <p:ext uri="{BB962C8B-B14F-4D97-AF65-F5344CB8AC3E}">
        <p14:creationId xmlns:p14="http://schemas.microsoft.com/office/powerpoint/2010/main" val="152985123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F428643-1191-2961-D654-E31A8D0E4933}"/>
              </a:ext>
            </a:extLst>
          </p:cNvPr>
          <p:cNvSpPr>
            <a:spLocks noGrp="1"/>
          </p:cNvSpPr>
          <p:nvPr>
            <p:ph type="ctrTitle"/>
          </p:nvPr>
        </p:nvSpPr>
        <p:spPr>
          <a:xfrm>
            <a:off x="1300480" y="1026160"/>
            <a:ext cx="9144000" cy="508000"/>
          </a:xfrm>
        </p:spPr>
        <p:txBody>
          <a:bodyPr/>
          <a:lstStyle/>
          <a:p>
            <a:pPr marL="457200" indent="-457200" algn="l">
              <a:buFont typeface="Wingdings" panose="05000000000000000000" pitchFamily="2" charset="2"/>
              <a:buChar char="Ø"/>
            </a:pPr>
            <a:r>
              <a:rPr lang="zh-CN" altLang="en-US" sz="2800" dirty="0" smtClean="0">
                <a:latin typeface="宋体" panose="02010600030101010101" pitchFamily="2" charset="-122"/>
                <a:ea typeface="宋体" panose="02010600030101010101" pitchFamily="2" charset="-122"/>
              </a:rPr>
              <a:t>灰度非线性变换</a:t>
            </a:r>
            <a:r>
              <a:rPr lang="en-US" altLang="zh-CN" sz="2800" dirty="0" smtClean="0">
                <a:latin typeface="宋体" panose="02010600030101010101" pitchFamily="2" charset="-122"/>
                <a:ea typeface="宋体" panose="02010600030101010101" pitchFamily="2" charset="-122"/>
              </a:rPr>
              <a:t>·</a:t>
            </a:r>
            <a:r>
              <a:rPr lang="zh-CN" altLang="en-US" sz="2800" dirty="0" smtClean="0">
                <a:latin typeface="宋体" panose="02010600030101010101" pitchFamily="2" charset="-122"/>
                <a:ea typeface="宋体" panose="02010600030101010101" pitchFamily="2" charset="-122"/>
              </a:rPr>
              <a:t>灰度冥次变换</a:t>
            </a:r>
            <a:endParaRPr lang="zh-CN" altLang="en-US" sz="2800" dirty="0">
              <a:latin typeface="宋体" panose="02010600030101010101" pitchFamily="2" charset="-122"/>
              <a:ea typeface="宋体" panose="02010600030101010101" pitchFamily="2" charset="-122"/>
            </a:endParaRPr>
          </a:p>
        </p:txBody>
      </p:sp>
      <p:sp>
        <p:nvSpPr>
          <p:cNvPr id="2" name="文本框 1"/>
          <p:cNvSpPr txBox="1"/>
          <p:nvPr/>
        </p:nvSpPr>
        <p:spPr>
          <a:xfrm>
            <a:off x="3931920" y="284480"/>
            <a:ext cx="5842000" cy="369332"/>
          </a:xfrm>
          <a:prstGeom prst="rect">
            <a:avLst/>
          </a:prstGeom>
          <a:noFill/>
        </p:spPr>
        <p:txBody>
          <a:bodyPr wrap="square" rtlCol="0">
            <a:spAutoFit/>
          </a:bodyPr>
          <a:lstStyle/>
          <a:p>
            <a:pPr algn="ctr"/>
            <a:r>
              <a:rPr lang="en-US" altLang="zh-CN" dirty="0" smtClean="0">
                <a:solidFill>
                  <a:srgbClr val="7030A0"/>
                </a:solidFill>
                <a:latin typeface="宋体" panose="02010600030101010101" pitchFamily="2" charset="-122"/>
                <a:ea typeface="宋体" panose="02010600030101010101" pitchFamily="2" charset="-122"/>
              </a:rPr>
              <a:t>2.3 </a:t>
            </a:r>
            <a:r>
              <a:rPr lang="zh-CN" altLang="en-US" dirty="0" smtClean="0">
                <a:solidFill>
                  <a:srgbClr val="7030A0"/>
                </a:solidFill>
                <a:latin typeface="宋体" panose="02010600030101010101" pitchFamily="2" charset="-122"/>
                <a:ea typeface="宋体" panose="02010600030101010101" pitchFamily="2" charset="-122"/>
              </a:rPr>
              <a:t>灰度非线性变换 </a:t>
            </a:r>
            <a:r>
              <a:rPr lang="en-US" altLang="zh-CN" dirty="0" smtClean="0">
                <a:solidFill>
                  <a:srgbClr val="7030A0"/>
                </a:solidFill>
                <a:latin typeface="宋体" panose="02010600030101010101" pitchFamily="2" charset="-122"/>
                <a:ea typeface="宋体" panose="02010600030101010101" pitchFamily="2" charset="-122"/>
              </a:rPr>
              <a:t>· 2.3.2 </a:t>
            </a:r>
            <a:r>
              <a:rPr lang="zh-CN" altLang="en-US" dirty="0" smtClean="0">
                <a:solidFill>
                  <a:srgbClr val="7030A0"/>
                </a:solidFill>
                <a:latin typeface="宋体" panose="02010600030101010101" pitchFamily="2" charset="-122"/>
                <a:ea typeface="宋体" panose="02010600030101010101" pitchFamily="2" charset="-122"/>
              </a:rPr>
              <a:t>灰度冥次变换</a:t>
            </a:r>
            <a:endParaRPr lang="zh-CN" altLang="en-US" dirty="0">
              <a:solidFill>
                <a:srgbClr val="7030A0"/>
              </a:solidFill>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618" y="1595706"/>
            <a:ext cx="5167599" cy="2954757"/>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1217" y="1595706"/>
            <a:ext cx="2790949" cy="2703732"/>
          </a:xfrm>
          <a:prstGeom prst="rect">
            <a:avLst/>
          </a:prstGeom>
        </p:spPr>
      </p:pic>
      <p:sp>
        <p:nvSpPr>
          <p:cNvPr id="9" name="矩形 8"/>
          <p:cNvSpPr/>
          <p:nvPr/>
        </p:nvSpPr>
        <p:spPr>
          <a:xfrm>
            <a:off x="1133425" y="4550463"/>
            <a:ext cx="3139636" cy="276999"/>
          </a:xfrm>
          <a:prstGeom prst="rect">
            <a:avLst/>
          </a:prstGeom>
        </p:spPr>
        <p:txBody>
          <a:bodyPr wrap="square">
            <a:spAutoFit/>
          </a:bodyPr>
          <a:lstStyle/>
          <a:p>
            <a:r>
              <a:rPr lang="zh-CN" altLang="en-US" sz="1200" b="1" dirty="0"/>
              <a:t>对于各种</a:t>
            </a:r>
            <a:r>
              <a:rPr lang="en-US" altLang="zh-CN" sz="1200" b="1" dirty="0"/>
              <a:t>r</a:t>
            </a:r>
            <a:r>
              <a:rPr lang="zh-CN" altLang="en-US" sz="1200" b="1" dirty="0"/>
              <a:t>值，上式的曲线图如图</a:t>
            </a:r>
            <a:r>
              <a:rPr lang="en-US" altLang="zh-CN" sz="1200" b="1" dirty="0"/>
              <a:t>2-17</a:t>
            </a:r>
            <a:r>
              <a:rPr lang="zh-CN" altLang="en-US" sz="1200" b="1" dirty="0"/>
              <a:t>所示。</a:t>
            </a:r>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9133" y="1789136"/>
            <a:ext cx="2275845" cy="2510302"/>
          </a:xfrm>
          <a:prstGeom prst="rect">
            <a:avLst/>
          </a:prstGeom>
        </p:spPr>
      </p:pic>
    </p:spTree>
    <p:extLst>
      <p:ext uri="{BB962C8B-B14F-4D97-AF65-F5344CB8AC3E}">
        <p14:creationId xmlns:p14="http://schemas.microsoft.com/office/powerpoint/2010/main" val="20340134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l="14336" t="-109" r="7891" b="3476"/>
          <a:stretch/>
        </p:blipFill>
        <p:spPr>
          <a:xfrm>
            <a:off x="7294488" y="870439"/>
            <a:ext cx="3938955" cy="3815861"/>
          </a:xfrm>
          <a:prstGeom prst="rect">
            <a:avLst/>
          </a:prstGeom>
        </p:spPr>
      </p:pic>
      <p:sp>
        <p:nvSpPr>
          <p:cNvPr id="4" name="标题 3">
            <a:extLst>
              <a:ext uri="{FF2B5EF4-FFF2-40B4-BE49-F238E27FC236}">
                <a16:creationId xmlns:a16="http://schemas.microsoft.com/office/drawing/2014/main" id="{CF428643-1191-2961-D654-E31A8D0E4933}"/>
              </a:ext>
            </a:extLst>
          </p:cNvPr>
          <p:cNvSpPr>
            <a:spLocks noGrp="1"/>
          </p:cNvSpPr>
          <p:nvPr>
            <p:ph type="ctrTitle"/>
          </p:nvPr>
        </p:nvSpPr>
        <p:spPr>
          <a:xfrm>
            <a:off x="1300480" y="1026160"/>
            <a:ext cx="9144000" cy="508000"/>
          </a:xfrm>
        </p:spPr>
        <p:txBody>
          <a:bodyPr/>
          <a:lstStyle/>
          <a:p>
            <a:pPr marL="457200" indent="-457200" algn="l">
              <a:buFont typeface="Wingdings" panose="05000000000000000000" pitchFamily="2" charset="2"/>
              <a:buChar char="Ø"/>
            </a:pPr>
            <a:r>
              <a:rPr lang="zh-CN" altLang="en-US" sz="2800" dirty="0" smtClean="0">
                <a:latin typeface="宋体" panose="02010600030101010101" pitchFamily="2" charset="-122"/>
                <a:ea typeface="宋体" panose="02010600030101010101" pitchFamily="2" charset="-122"/>
              </a:rPr>
              <a:t>灰度非线性变换</a:t>
            </a:r>
            <a:r>
              <a:rPr lang="en-US" altLang="zh-CN" sz="2800" dirty="0" smtClean="0">
                <a:latin typeface="宋体" panose="02010600030101010101" pitchFamily="2" charset="-122"/>
                <a:ea typeface="宋体" panose="02010600030101010101" pitchFamily="2" charset="-122"/>
              </a:rPr>
              <a:t>·</a:t>
            </a:r>
            <a:r>
              <a:rPr lang="zh-CN" altLang="en-US" sz="2800" dirty="0" smtClean="0">
                <a:latin typeface="宋体" panose="02010600030101010101" pitchFamily="2" charset="-122"/>
                <a:ea typeface="宋体" panose="02010600030101010101" pitchFamily="2" charset="-122"/>
              </a:rPr>
              <a:t>灰度冥次变换</a:t>
            </a:r>
            <a:endParaRPr lang="zh-CN" altLang="en-US" sz="2800" dirty="0">
              <a:latin typeface="宋体" panose="02010600030101010101" pitchFamily="2" charset="-122"/>
              <a:ea typeface="宋体" panose="02010600030101010101" pitchFamily="2" charset="-122"/>
            </a:endParaRPr>
          </a:p>
        </p:txBody>
      </p:sp>
      <p:sp>
        <p:nvSpPr>
          <p:cNvPr id="2" name="文本框 1"/>
          <p:cNvSpPr txBox="1"/>
          <p:nvPr/>
        </p:nvSpPr>
        <p:spPr>
          <a:xfrm>
            <a:off x="3931920" y="284480"/>
            <a:ext cx="5842000" cy="369332"/>
          </a:xfrm>
          <a:prstGeom prst="rect">
            <a:avLst/>
          </a:prstGeom>
          <a:noFill/>
        </p:spPr>
        <p:txBody>
          <a:bodyPr wrap="square" rtlCol="0">
            <a:spAutoFit/>
          </a:bodyPr>
          <a:lstStyle/>
          <a:p>
            <a:pPr algn="ctr"/>
            <a:r>
              <a:rPr lang="en-US" altLang="zh-CN" dirty="0" smtClean="0">
                <a:solidFill>
                  <a:srgbClr val="7030A0"/>
                </a:solidFill>
                <a:latin typeface="宋体" panose="02010600030101010101" pitchFamily="2" charset="-122"/>
                <a:ea typeface="宋体" panose="02010600030101010101" pitchFamily="2" charset="-122"/>
              </a:rPr>
              <a:t>2.3 </a:t>
            </a:r>
            <a:r>
              <a:rPr lang="zh-CN" altLang="en-US" dirty="0" smtClean="0">
                <a:solidFill>
                  <a:srgbClr val="7030A0"/>
                </a:solidFill>
                <a:latin typeface="宋体" panose="02010600030101010101" pitchFamily="2" charset="-122"/>
                <a:ea typeface="宋体" panose="02010600030101010101" pitchFamily="2" charset="-122"/>
              </a:rPr>
              <a:t>灰度非线性变换 </a:t>
            </a:r>
            <a:r>
              <a:rPr lang="en-US" altLang="zh-CN" dirty="0" smtClean="0">
                <a:solidFill>
                  <a:srgbClr val="7030A0"/>
                </a:solidFill>
                <a:latin typeface="宋体" panose="02010600030101010101" pitchFamily="2" charset="-122"/>
                <a:ea typeface="宋体" panose="02010600030101010101" pitchFamily="2" charset="-122"/>
              </a:rPr>
              <a:t>· 2.3.2 </a:t>
            </a:r>
            <a:r>
              <a:rPr lang="zh-CN" altLang="en-US" dirty="0" smtClean="0">
                <a:solidFill>
                  <a:srgbClr val="7030A0"/>
                </a:solidFill>
                <a:latin typeface="宋体" panose="02010600030101010101" pitchFamily="2" charset="-122"/>
                <a:ea typeface="宋体" panose="02010600030101010101" pitchFamily="2" charset="-122"/>
              </a:rPr>
              <a:t>灰度冥次变换</a:t>
            </a:r>
            <a:endParaRPr lang="zh-CN" altLang="en-US" dirty="0">
              <a:solidFill>
                <a:srgbClr val="7030A0"/>
              </a:solidFill>
            </a:endParaRPr>
          </a:p>
        </p:txBody>
      </p:sp>
      <mc:AlternateContent xmlns:mc="http://schemas.openxmlformats.org/markup-compatibility/2006" xmlns:a14="http://schemas.microsoft.com/office/drawing/2010/main">
        <mc:Choice Requires="a14">
          <p:sp>
            <p:nvSpPr>
              <p:cNvPr id="3" name="矩形 2"/>
              <p:cNvSpPr/>
              <p:nvPr/>
            </p:nvSpPr>
            <p:spPr>
              <a:xfrm>
                <a:off x="234461" y="1789136"/>
                <a:ext cx="5753101" cy="1015663"/>
              </a:xfrm>
              <a:prstGeom prst="rect">
                <a:avLst/>
              </a:prstGeom>
            </p:spPr>
            <p:txBody>
              <a:bodyPr wrap="square">
                <a:spAutoFit/>
              </a:bodyPr>
              <a:lstStyle/>
              <a:p>
                <a:r>
                  <a:rPr lang="zh-CN" altLang="en-US" sz="1200" dirty="0" smtClean="0"/>
                  <a:t>        </a:t>
                </a:r>
                <a:r>
                  <a:rPr lang="zh-CN" altLang="en-US" sz="1200" dirty="0" smtClean="0">
                    <a:latin typeface="宋体" panose="02010600030101010101" pitchFamily="2" charset="-122"/>
                    <a:ea typeface="宋体" panose="02010600030101010101" pitchFamily="2" charset="-122"/>
                  </a:rPr>
                  <a:t>图2-17 十分直观地表明了以下关系：一方面，</a:t>
                </a:r>
                <a:r>
                  <a:rPr lang="zh-CN" altLang="en-US" sz="1200" b="1" dirty="0" smtClean="0">
                    <a:solidFill>
                      <a:srgbClr val="7030A0"/>
                    </a:solidFill>
                    <a:latin typeface="宋体" panose="02010600030101010101" pitchFamily="2" charset="-122"/>
                    <a:ea typeface="宋体" panose="02010600030101010101" pitchFamily="2" charset="-122"/>
                  </a:rPr>
                  <a:t>当</a:t>
                </a:r>
                <a14:m>
                  <m:oMath xmlns:m="http://schemas.openxmlformats.org/officeDocument/2006/math">
                    <m:r>
                      <a:rPr lang="en-US" altLang="zh-CN" sz="1200" b="1" i="1" smtClean="0">
                        <a:solidFill>
                          <a:srgbClr val="7030A0"/>
                        </a:solidFill>
                        <a:latin typeface="Cambria Math" panose="02040503050406030204" pitchFamily="18" charset="0"/>
                      </a:rPr>
                      <m:t>𝒓</m:t>
                    </m:r>
                    <m:r>
                      <a:rPr lang="en-US" altLang="zh-CN" sz="1200" b="1" i="1" smtClean="0">
                        <a:solidFill>
                          <a:srgbClr val="7030A0"/>
                        </a:solidFill>
                        <a:latin typeface="Cambria Math" panose="02040503050406030204" pitchFamily="18" charset="0"/>
                      </a:rPr>
                      <m:t> </m:t>
                    </m:r>
                  </m:oMath>
                </a14:m>
                <a:r>
                  <a:rPr lang="zh-CN" altLang="en-US" sz="1200" b="1" dirty="0" smtClean="0">
                    <a:solidFill>
                      <a:srgbClr val="7030A0"/>
                    </a:solidFill>
                    <a:latin typeface="宋体" panose="02010600030101010101" pitchFamily="2" charset="-122"/>
                    <a:ea typeface="宋体" panose="02010600030101010101" pitchFamily="2" charset="-122"/>
                  </a:rPr>
                  <a:t>&lt; </a:t>
                </a:r>
                <a:r>
                  <a:rPr lang="zh-CN" altLang="en-US" sz="1200" b="1" dirty="0">
                    <a:solidFill>
                      <a:srgbClr val="7030A0"/>
                    </a:solidFill>
                    <a:latin typeface="宋体" panose="02010600030101010101" pitchFamily="2" charset="-122"/>
                    <a:ea typeface="宋体" panose="02010600030101010101" pitchFamily="2" charset="-122"/>
                  </a:rPr>
                  <a:t>1时</a:t>
                </a:r>
                <a:r>
                  <a:rPr lang="zh-CN" altLang="en-US" sz="1200" dirty="0">
                    <a:latin typeface="宋体" panose="02010600030101010101" pitchFamily="2" charset="-122"/>
                    <a:ea typeface="宋体" panose="02010600030101010101" pitchFamily="2" charset="-122"/>
                  </a:rPr>
                  <a:t>，变换函数曲线在</a:t>
                </a:r>
                <a:r>
                  <a:rPr lang="zh-CN" altLang="en-US" sz="1200" dirty="0" smtClean="0">
                    <a:latin typeface="宋体" panose="02010600030101010101" pitchFamily="2" charset="-122"/>
                    <a:ea typeface="宋体" panose="02010600030101010101" pitchFamily="2" charset="-122"/>
                  </a:rPr>
                  <a:t>正比函数</a:t>
                </a:r>
                <a:r>
                  <a:rPr lang="zh-CN" altLang="en-US" sz="1200" dirty="0">
                    <a:latin typeface="宋体" panose="02010600030101010101" pitchFamily="2" charset="-122"/>
                    <a:ea typeface="宋体" panose="02010600030101010101" pitchFamily="2" charset="-122"/>
                  </a:rPr>
                  <a:t>上方。此时</a:t>
                </a:r>
                <a:r>
                  <a:rPr lang="zh-CN" altLang="en-US" sz="1200" dirty="0">
                    <a:solidFill>
                      <a:srgbClr val="7030A0"/>
                    </a:solidFill>
                    <a:latin typeface="宋体" panose="02010600030101010101" pitchFamily="2" charset="-122"/>
                    <a:ea typeface="宋体" panose="02010600030101010101" pitchFamily="2" charset="-122"/>
                  </a:rPr>
                  <a:t>扩展低灰度级</a:t>
                </a:r>
                <a:r>
                  <a:rPr lang="zh-CN" altLang="en-US" sz="1200" dirty="0">
                    <a:latin typeface="宋体" panose="02010600030101010101" pitchFamily="2" charset="-122"/>
                    <a:ea typeface="宋体" panose="02010600030101010101" pitchFamily="2" charset="-122"/>
                  </a:rPr>
                  <a:t>，</a:t>
                </a:r>
                <a:r>
                  <a:rPr lang="zh-CN" altLang="en-US" sz="1200" dirty="0">
                    <a:solidFill>
                      <a:srgbClr val="7030A0"/>
                    </a:solidFill>
                    <a:latin typeface="宋体" panose="02010600030101010101" pitchFamily="2" charset="-122"/>
                    <a:ea typeface="宋体" panose="02010600030101010101" pitchFamily="2" charset="-122"/>
                  </a:rPr>
                  <a:t>压缩高灰度级</a:t>
                </a:r>
                <a:r>
                  <a:rPr lang="zh-CN" altLang="en-US" sz="1200" dirty="0">
                    <a:latin typeface="宋体" panose="02010600030101010101" pitchFamily="2" charset="-122"/>
                    <a:ea typeface="宋体" panose="02010600030101010101" pitchFamily="2" charset="-122"/>
                  </a:rPr>
                  <a:t>，</a:t>
                </a:r>
                <a:r>
                  <a:rPr lang="zh-CN" altLang="en-US" sz="1200" b="1" dirty="0">
                    <a:solidFill>
                      <a:srgbClr val="7030A0"/>
                    </a:solidFill>
                    <a:latin typeface="宋体" panose="02010600030101010101" pitchFamily="2" charset="-122"/>
                    <a:ea typeface="宋体" panose="02010600030101010101" pitchFamily="2" charset="-122"/>
                  </a:rPr>
                  <a:t>使图像变亮</a:t>
                </a:r>
                <a:r>
                  <a:rPr lang="zh-CN" altLang="en-US" sz="1200" dirty="0">
                    <a:latin typeface="宋体" panose="02010600030101010101" pitchFamily="2" charset="-122"/>
                    <a:ea typeface="宋体" panose="02010600030101010101" pitchFamily="2" charset="-122"/>
                  </a:rPr>
                  <a:t>。这一点与对数变换</a:t>
                </a:r>
                <a:r>
                  <a:rPr lang="zh-CN" altLang="en-US" sz="1200" dirty="0" smtClean="0">
                    <a:latin typeface="宋体" panose="02010600030101010101" pitchFamily="2" charset="-122"/>
                    <a:ea typeface="宋体" panose="02010600030101010101" pitchFamily="2" charset="-122"/>
                  </a:rPr>
                  <a:t>十分相似</a:t>
                </a:r>
                <a:r>
                  <a:rPr lang="zh-CN" altLang="en-US" sz="1200" dirty="0">
                    <a:latin typeface="宋体" panose="02010600030101010101" pitchFamily="2" charset="-122"/>
                    <a:ea typeface="宋体" panose="02010600030101010101" pitchFamily="2" charset="-122"/>
                  </a:rPr>
                  <a:t>，如图2-18中的下图所示；另一方面，</a:t>
                </a:r>
                <a:r>
                  <a:rPr lang="zh-CN" altLang="en-US" sz="1200" dirty="0" smtClean="0">
                    <a:latin typeface="宋体" panose="02010600030101010101" pitchFamily="2" charset="-122"/>
                    <a:ea typeface="宋体" panose="02010600030101010101" pitchFamily="2" charset="-122"/>
                  </a:rPr>
                  <a:t>当</a:t>
                </a:r>
                <a14:m>
                  <m:oMath xmlns:m="http://schemas.openxmlformats.org/officeDocument/2006/math">
                    <m:r>
                      <a:rPr lang="en-US" altLang="zh-CN" sz="1200" b="0" i="0" smtClean="0">
                        <a:latin typeface="Cambria Math" panose="02040503050406030204" pitchFamily="18" charset="0"/>
                      </a:rPr>
                      <m:t> </m:t>
                    </m:r>
                    <m:r>
                      <a:rPr lang="en-US" altLang="zh-CN" sz="1200" i="1">
                        <a:latin typeface="Cambria Math" panose="02040503050406030204" pitchFamily="18" charset="0"/>
                      </a:rPr>
                      <m:t>𝑟</m:t>
                    </m:r>
                    <m:r>
                      <a:rPr lang="en-US" altLang="zh-CN" sz="1200" i="1">
                        <a:latin typeface="Cambria Math" panose="02040503050406030204" pitchFamily="18" charset="0"/>
                      </a:rPr>
                      <m:t> </m:t>
                    </m:r>
                  </m:oMath>
                </a14:m>
                <a:r>
                  <a:rPr lang="zh-CN" altLang="en-US" sz="1200" dirty="0" smtClean="0">
                    <a:latin typeface="宋体" panose="02010600030101010101" pitchFamily="2" charset="-122"/>
                    <a:ea typeface="宋体" panose="02010600030101010101" pitchFamily="2" charset="-122"/>
                  </a:rPr>
                  <a:t>&gt; </a:t>
                </a:r>
                <a:r>
                  <a:rPr lang="en-US" altLang="zh-CN" sz="1200" dirty="0" smtClean="0">
                    <a:latin typeface="宋体" panose="02010600030101010101" pitchFamily="2" charset="-122"/>
                    <a:ea typeface="宋体" panose="02010600030101010101" pitchFamily="2" charset="-122"/>
                  </a:rPr>
                  <a:t>1 </a:t>
                </a:r>
                <a:r>
                  <a:rPr lang="zh-CN" altLang="en-US" sz="1200" dirty="0" smtClean="0">
                    <a:latin typeface="宋体" panose="02010600030101010101" pitchFamily="2" charset="-122"/>
                    <a:ea typeface="宋体" panose="02010600030101010101" pitchFamily="2" charset="-122"/>
                  </a:rPr>
                  <a:t>时</a:t>
                </a:r>
                <a:r>
                  <a:rPr lang="zh-CN" altLang="en-US" sz="1200" dirty="0">
                    <a:latin typeface="宋体" panose="02010600030101010101" pitchFamily="2" charset="-122"/>
                    <a:ea typeface="宋体" panose="02010600030101010101" pitchFamily="2" charset="-122"/>
                  </a:rPr>
                  <a:t>，变换函数曲线在正比函数下方。 此时扩展高灰度级，压缩低灰度级，使图像变暗，如图2-18中的上图所示。</a:t>
                </a:r>
              </a:p>
            </p:txBody>
          </p:sp>
        </mc:Choice>
        <mc:Fallback xmlns="">
          <p:sp>
            <p:nvSpPr>
              <p:cNvPr id="3" name="矩形 2"/>
              <p:cNvSpPr>
                <a:spLocks noRot="1" noChangeAspect="1" noMove="1" noResize="1" noEditPoints="1" noAdjustHandles="1" noChangeArrowheads="1" noChangeShapeType="1" noTextEdit="1"/>
              </p:cNvSpPr>
              <p:nvPr/>
            </p:nvSpPr>
            <p:spPr>
              <a:xfrm>
                <a:off x="234461" y="1789136"/>
                <a:ext cx="5753101" cy="1015663"/>
              </a:xfrm>
              <a:prstGeom prst="rect">
                <a:avLst/>
              </a:prstGeom>
              <a:blipFill>
                <a:blip r:embed="rId3"/>
                <a:stretch>
                  <a:fillRect t="-599" r="-106" b="-4192"/>
                </a:stretch>
              </a:blipFill>
            </p:spPr>
            <p:txBody>
              <a:bodyPr/>
              <a:lstStyle/>
              <a:p>
                <a:r>
                  <a:rPr lang="zh-CN" altLang="en-US">
                    <a:noFill/>
                  </a:rPr>
                  <a:t> </a:t>
                </a:r>
              </a:p>
            </p:txBody>
          </p:sp>
        </mc:Fallback>
      </mc:AlternateContent>
      <p:sp>
        <p:nvSpPr>
          <p:cNvPr id="8" name="矩形 7"/>
          <p:cNvSpPr/>
          <p:nvPr/>
        </p:nvSpPr>
        <p:spPr>
          <a:xfrm>
            <a:off x="339969" y="2778368"/>
            <a:ext cx="4917831" cy="1938992"/>
          </a:xfrm>
          <a:prstGeom prst="rect">
            <a:avLst/>
          </a:prstGeom>
        </p:spPr>
        <p:txBody>
          <a:bodyPr wrap="square">
            <a:spAutoFit/>
          </a:bodyPr>
          <a:lstStyle/>
          <a:p>
            <a:r>
              <a:rPr lang="en-US" altLang="zh-CN" sz="1200" dirty="0" err="1"/>
              <a:t>i</a:t>
            </a:r>
            <a:r>
              <a:rPr lang="en-US" altLang="zh-CN" sz="1200" dirty="0"/>
              <a:t> = rgb2gray(</a:t>
            </a:r>
            <a:r>
              <a:rPr lang="en-US" altLang="zh-CN" sz="1200" dirty="0" err="1"/>
              <a:t>imread</a:t>
            </a:r>
            <a:r>
              <a:rPr lang="en-US" altLang="zh-CN" sz="1200" dirty="0"/>
              <a:t>('./resources/ch2/lena.jpg'));</a:t>
            </a:r>
          </a:p>
          <a:p>
            <a:r>
              <a:rPr lang="en-US" altLang="zh-CN" sz="1200" dirty="0" err="1"/>
              <a:t>i</a:t>
            </a:r>
            <a:r>
              <a:rPr lang="en-US" altLang="zh-CN" sz="1200" dirty="0"/>
              <a:t> = double(</a:t>
            </a:r>
            <a:r>
              <a:rPr lang="en-US" altLang="zh-CN" sz="1200" dirty="0" err="1"/>
              <a:t>i</a:t>
            </a:r>
            <a:r>
              <a:rPr lang="en-US" altLang="zh-CN" sz="1200" dirty="0"/>
              <a:t>);</a:t>
            </a:r>
          </a:p>
          <a:p>
            <a:r>
              <a:rPr lang="en-US" altLang="zh-CN" sz="1200" dirty="0"/>
              <a:t>y1 = 255* (</a:t>
            </a:r>
            <a:r>
              <a:rPr lang="en-US" altLang="zh-CN" sz="1200" dirty="0" err="1"/>
              <a:t>i</a:t>
            </a:r>
            <a:r>
              <a:rPr lang="en-US" altLang="zh-CN" sz="1200" dirty="0"/>
              <a:t>/255).^2.5;</a:t>
            </a:r>
          </a:p>
          <a:p>
            <a:r>
              <a:rPr lang="en-US" altLang="zh-CN" sz="1200" dirty="0"/>
              <a:t>y2 = 255* (</a:t>
            </a:r>
            <a:r>
              <a:rPr lang="en-US" altLang="zh-CN" sz="1200" dirty="0" err="1"/>
              <a:t>i</a:t>
            </a:r>
            <a:r>
              <a:rPr lang="en-US" altLang="zh-CN" sz="1200" dirty="0"/>
              <a:t>/255).^0.4;</a:t>
            </a:r>
          </a:p>
          <a:p>
            <a:r>
              <a:rPr lang="en-US" altLang="zh-CN" sz="1200" dirty="0"/>
              <a:t>y1 = uint8(y1);</a:t>
            </a:r>
          </a:p>
          <a:p>
            <a:r>
              <a:rPr lang="en-US" altLang="zh-CN" sz="1200" dirty="0"/>
              <a:t>y2 = uint8(y2);</a:t>
            </a:r>
          </a:p>
          <a:p>
            <a:r>
              <a:rPr lang="en-US" altLang="zh-CN" sz="1200" dirty="0"/>
              <a:t>subplot (221), </a:t>
            </a:r>
            <a:r>
              <a:rPr lang="en-US" altLang="zh-CN" sz="1200" dirty="0" err="1"/>
              <a:t>imshow</a:t>
            </a:r>
            <a:r>
              <a:rPr lang="en-US" altLang="zh-CN" sz="1200" dirty="0"/>
              <a:t>(y1), title('p = 2.5');</a:t>
            </a:r>
          </a:p>
          <a:p>
            <a:r>
              <a:rPr lang="en-US" altLang="zh-CN" sz="1200" dirty="0"/>
              <a:t>subplot (222), </a:t>
            </a:r>
            <a:r>
              <a:rPr lang="en-US" altLang="zh-CN" sz="1200" dirty="0" err="1"/>
              <a:t>imhist</a:t>
            </a:r>
            <a:r>
              <a:rPr lang="en-US" altLang="zh-CN" sz="1200" dirty="0"/>
              <a:t>(y1),  title('p = 2.5');</a:t>
            </a:r>
          </a:p>
          <a:p>
            <a:r>
              <a:rPr lang="en-US" altLang="zh-CN" sz="1200" dirty="0"/>
              <a:t>subplot (223), </a:t>
            </a:r>
            <a:r>
              <a:rPr lang="en-US" altLang="zh-CN" sz="1200" dirty="0" err="1"/>
              <a:t>imshow</a:t>
            </a:r>
            <a:r>
              <a:rPr lang="en-US" altLang="zh-CN" sz="1200" dirty="0"/>
              <a:t>(y2), title('p = 0.4');</a:t>
            </a:r>
          </a:p>
          <a:p>
            <a:r>
              <a:rPr lang="en-US" altLang="zh-CN" sz="1200" dirty="0"/>
              <a:t>subplot (224), </a:t>
            </a:r>
            <a:r>
              <a:rPr lang="en-US" altLang="zh-CN" sz="1200" dirty="0" err="1"/>
              <a:t>imhist</a:t>
            </a:r>
            <a:r>
              <a:rPr lang="en-US" altLang="zh-CN" sz="1200" dirty="0"/>
              <a:t>(y2),  title('p = 0.4');</a:t>
            </a:r>
            <a:endParaRPr lang="zh-CN" altLang="en-US" sz="1200" dirty="0"/>
          </a:p>
        </p:txBody>
      </p:sp>
    </p:spTree>
    <p:extLst>
      <p:ext uri="{BB962C8B-B14F-4D97-AF65-F5344CB8AC3E}">
        <p14:creationId xmlns:p14="http://schemas.microsoft.com/office/powerpoint/2010/main" val="354280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F428643-1191-2961-D654-E31A8D0E4933}"/>
              </a:ext>
            </a:extLst>
          </p:cNvPr>
          <p:cNvSpPr>
            <a:spLocks noGrp="1"/>
          </p:cNvSpPr>
          <p:nvPr>
            <p:ph type="ctrTitle"/>
          </p:nvPr>
        </p:nvSpPr>
        <p:spPr>
          <a:xfrm>
            <a:off x="1300480" y="1026160"/>
            <a:ext cx="9144000" cy="508000"/>
          </a:xfrm>
        </p:spPr>
        <p:txBody>
          <a:bodyPr/>
          <a:lstStyle/>
          <a:p>
            <a:pPr marL="457200" indent="-457200" algn="l">
              <a:buFont typeface="Wingdings" panose="05000000000000000000" pitchFamily="2" charset="2"/>
              <a:buChar char="Ø"/>
            </a:pPr>
            <a:r>
              <a:rPr lang="zh-CN" altLang="en-US" sz="2800" dirty="0" smtClean="0">
                <a:latin typeface="宋体" panose="02010600030101010101" pitchFamily="2" charset="-122"/>
                <a:ea typeface="宋体" panose="02010600030101010101" pitchFamily="2" charset="-122"/>
              </a:rPr>
              <a:t>灰度非线性变换</a:t>
            </a:r>
            <a:r>
              <a:rPr lang="en-US" altLang="zh-CN" sz="2800" dirty="0" smtClean="0">
                <a:latin typeface="宋体" panose="02010600030101010101" pitchFamily="2" charset="-122"/>
                <a:ea typeface="宋体" panose="02010600030101010101" pitchFamily="2" charset="-122"/>
              </a:rPr>
              <a:t>·</a:t>
            </a:r>
            <a:r>
              <a:rPr lang="zh-CN" altLang="en-US" sz="2800" dirty="0" smtClean="0">
                <a:latin typeface="宋体" panose="02010600030101010101" pitchFamily="2" charset="-122"/>
                <a:ea typeface="宋体" panose="02010600030101010101" pitchFamily="2" charset="-122"/>
              </a:rPr>
              <a:t>灰度冥次变换</a:t>
            </a:r>
            <a:endParaRPr lang="zh-CN" altLang="en-US" sz="2800" dirty="0">
              <a:latin typeface="宋体" panose="02010600030101010101" pitchFamily="2" charset="-122"/>
              <a:ea typeface="宋体" panose="02010600030101010101" pitchFamily="2" charset="-122"/>
            </a:endParaRPr>
          </a:p>
        </p:txBody>
      </p:sp>
      <p:sp>
        <p:nvSpPr>
          <p:cNvPr id="2" name="文本框 1"/>
          <p:cNvSpPr txBox="1"/>
          <p:nvPr/>
        </p:nvSpPr>
        <p:spPr>
          <a:xfrm>
            <a:off x="3931920" y="284480"/>
            <a:ext cx="5842000" cy="369332"/>
          </a:xfrm>
          <a:prstGeom prst="rect">
            <a:avLst/>
          </a:prstGeom>
          <a:noFill/>
        </p:spPr>
        <p:txBody>
          <a:bodyPr wrap="square" rtlCol="0">
            <a:spAutoFit/>
          </a:bodyPr>
          <a:lstStyle/>
          <a:p>
            <a:pPr algn="ctr"/>
            <a:r>
              <a:rPr lang="en-US" altLang="zh-CN" dirty="0" smtClean="0">
                <a:solidFill>
                  <a:srgbClr val="7030A0"/>
                </a:solidFill>
                <a:latin typeface="宋体" panose="02010600030101010101" pitchFamily="2" charset="-122"/>
                <a:ea typeface="宋体" panose="02010600030101010101" pitchFamily="2" charset="-122"/>
              </a:rPr>
              <a:t>2.3 </a:t>
            </a:r>
            <a:r>
              <a:rPr lang="zh-CN" altLang="en-US" dirty="0" smtClean="0">
                <a:solidFill>
                  <a:srgbClr val="7030A0"/>
                </a:solidFill>
                <a:latin typeface="宋体" panose="02010600030101010101" pitchFamily="2" charset="-122"/>
                <a:ea typeface="宋体" panose="02010600030101010101" pitchFamily="2" charset="-122"/>
              </a:rPr>
              <a:t>灰度非线性变换 </a:t>
            </a:r>
            <a:r>
              <a:rPr lang="en-US" altLang="zh-CN" dirty="0" smtClean="0">
                <a:solidFill>
                  <a:srgbClr val="7030A0"/>
                </a:solidFill>
                <a:latin typeface="宋体" panose="02010600030101010101" pitchFamily="2" charset="-122"/>
                <a:ea typeface="宋体" panose="02010600030101010101" pitchFamily="2" charset="-122"/>
              </a:rPr>
              <a:t>· 2.3.2 </a:t>
            </a:r>
            <a:r>
              <a:rPr lang="zh-CN" altLang="en-US" dirty="0" smtClean="0">
                <a:solidFill>
                  <a:srgbClr val="7030A0"/>
                </a:solidFill>
                <a:latin typeface="宋体" panose="02010600030101010101" pitchFamily="2" charset="-122"/>
                <a:ea typeface="宋体" panose="02010600030101010101" pitchFamily="2" charset="-122"/>
              </a:rPr>
              <a:t>灰度冥次变换</a:t>
            </a:r>
            <a:endParaRPr lang="zh-CN" altLang="en-US" dirty="0">
              <a:solidFill>
                <a:srgbClr val="7030A0"/>
              </a:solidFill>
            </a:endParaRPr>
          </a:p>
        </p:txBody>
      </p:sp>
      <mc:AlternateContent xmlns:mc="http://schemas.openxmlformats.org/markup-compatibility/2006">
        <mc:Choice xmlns:a14="http://schemas.microsoft.com/office/drawing/2010/main" Requires="a14">
          <p:sp>
            <p:nvSpPr>
              <p:cNvPr id="3" name="矩形 2"/>
              <p:cNvSpPr/>
              <p:nvPr/>
            </p:nvSpPr>
            <p:spPr>
              <a:xfrm>
                <a:off x="234461" y="1602744"/>
                <a:ext cx="7050259" cy="1384995"/>
              </a:xfrm>
              <a:prstGeom prst="rect">
                <a:avLst/>
              </a:prstGeom>
            </p:spPr>
            <p:txBody>
              <a:bodyPr wrap="square">
                <a:spAutoFit/>
              </a:bodyPr>
              <a:lstStyle/>
              <a:p>
                <a:r>
                  <a:rPr lang="zh-CN" altLang="en-US" sz="1200" dirty="0" smtClean="0"/>
                  <a:t>       </a:t>
                </a:r>
                <a:r>
                  <a:rPr lang="zh-CN" altLang="en-US" sz="1200" dirty="0">
                    <a:latin typeface="宋体" panose="02010600030101010101" pitchFamily="2" charset="-122"/>
                    <a:ea typeface="宋体" panose="02010600030101010101" pitchFamily="2" charset="-122"/>
                  </a:rPr>
                  <a:t>冥次变换常用于显示设备的伽马校正中。目前几乎所有的</a:t>
                </a:r>
                <a:r>
                  <a:rPr lang="en-US" altLang="zh-CN" sz="1200" dirty="0">
                    <a:latin typeface="宋体" panose="02010600030101010101" pitchFamily="2" charset="-122"/>
                    <a:ea typeface="宋体" panose="02010600030101010101" pitchFamily="2" charset="-122"/>
                  </a:rPr>
                  <a:t>CRT</a:t>
                </a:r>
                <a:r>
                  <a:rPr lang="zh-CN" altLang="en-US" sz="1200" dirty="0">
                    <a:latin typeface="宋体" panose="02010600030101010101" pitchFamily="2" charset="-122"/>
                    <a:ea typeface="宋体" panose="02010600030101010101" pitchFamily="2" charset="-122"/>
                  </a:rPr>
                  <a:t>显示设备、摄影胶片和许多电子照相机的光电转换特性都是非线性的，也就是说，设备显示的图像效果没有完全还原原始图像，它们之间存在一个冥次关系</a:t>
                </a:r>
                <a:r>
                  <a:rPr lang="en-US" altLang="zh-CN" sz="1200" dirty="0">
                    <a:latin typeface="宋体" panose="02010600030101010101" pitchFamily="2" charset="-122"/>
                    <a:ea typeface="宋体" panose="02010600030101010101" pitchFamily="2" charset="-122"/>
                  </a:rPr>
                  <a:t>: </a:t>
                </a:r>
                <a14:m>
                  <m:oMath xmlns:m="http://schemas.openxmlformats.org/officeDocument/2006/math">
                    <m:r>
                      <a:rPr lang="en-US" altLang="zh-CN" sz="1200">
                        <a:latin typeface="Cambria Math" panose="02040503050406030204" pitchFamily="18" charset="0"/>
                        <a:ea typeface="宋体" panose="02010600030101010101" pitchFamily="2" charset="-122"/>
                      </a:rPr>
                      <m:t>𝑜𝑢𝑡𝑝𝑢𝑡</m:t>
                    </m:r>
                    <m:r>
                      <a:rPr lang="en-US" altLang="zh-CN" sz="1200">
                        <a:latin typeface="Cambria Math" panose="02040503050406030204" pitchFamily="18" charset="0"/>
                        <a:ea typeface="宋体" panose="02010600030101010101" pitchFamily="2" charset="-122"/>
                      </a:rPr>
                      <m:t>=</m:t>
                    </m:r>
                    <m:sSup>
                      <m:sSupPr>
                        <m:ctrlPr>
                          <a:rPr lang="en-US" altLang="zh-CN" sz="1200" i="1">
                            <a:latin typeface="Cambria Math" panose="02040503050406030204" pitchFamily="18" charset="0"/>
                            <a:ea typeface="宋体" panose="02010600030101010101" pitchFamily="2" charset="-122"/>
                          </a:rPr>
                        </m:ctrlPr>
                      </m:sSupPr>
                      <m:e>
                        <m:r>
                          <a:rPr lang="en-US" altLang="zh-CN" sz="1200">
                            <a:latin typeface="Cambria Math" panose="02040503050406030204" pitchFamily="18" charset="0"/>
                            <a:ea typeface="宋体" panose="02010600030101010101" pitchFamily="2" charset="-122"/>
                          </a:rPr>
                          <m:t>𝑖𝑛𝑝𝑢𝑡</m:t>
                        </m:r>
                      </m:e>
                      <m:sup>
                        <m:r>
                          <a:rPr lang="zh-CN" altLang="en-US" sz="1200">
                            <a:latin typeface="Cambria Math" panose="02040503050406030204" pitchFamily="18" charset="0"/>
                            <a:ea typeface="宋体" panose="02010600030101010101" pitchFamily="2" charset="-122"/>
                          </a:rPr>
                          <m:t>𝛾</m:t>
                        </m:r>
                      </m:sup>
                    </m:sSup>
                  </m:oMath>
                </a14:m>
                <a:r>
                  <a:rPr lang="zh-CN" altLang="en-US" sz="1200" dirty="0" smtClean="0">
                    <a:latin typeface="宋体" panose="02010600030101010101" pitchFamily="2" charset="-122"/>
                    <a:ea typeface="宋体" panose="02010600030101010101" pitchFamily="2" charset="-122"/>
                  </a:rPr>
                  <a:t> </a:t>
                </a:r>
                <a:endParaRPr lang="en-US" altLang="zh-CN" sz="1200" dirty="0" smtClean="0">
                  <a:latin typeface="宋体" panose="02010600030101010101" pitchFamily="2" charset="-122"/>
                  <a:ea typeface="宋体" panose="02010600030101010101" pitchFamily="2" charset="-122"/>
                </a:endParaRPr>
              </a:p>
              <a:p>
                <a:r>
                  <a:rPr lang="zh-CN" altLang="en-US" sz="1200" dirty="0" smtClean="0">
                    <a:latin typeface="宋体" panose="02010600030101010101" pitchFamily="2" charset="-122"/>
                    <a:ea typeface="宋体" panose="02010600030101010101" pitchFamily="2" charset="-122"/>
                  </a:rPr>
                  <a:t>    例如</a:t>
                </a:r>
                <a:r>
                  <a:rPr lang="zh-CN" altLang="en-US" sz="1200" dirty="0">
                    <a:latin typeface="宋体" panose="02010600030101010101" pitchFamily="2" charset="-122"/>
                    <a:ea typeface="宋体" panose="02010600030101010101" pitchFamily="2" charset="-122"/>
                  </a:rPr>
                  <a:t>，显像管显示器有一个电压与光强度的响应装置，它负责将电信号转变为</a:t>
                </a:r>
                <a:r>
                  <a:rPr lang="zh-CN" altLang="en-US" sz="1200" dirty="0" smtClean="0">
                    <a:latin typeface="宋体" panose="02010600030101010101" pitchFamily="2" charset="-122"/>
                    <a:ea typeface="宋体" panose="02010600030101010101" pitchFamily="2" charset="-122"/>
                  </a:rPr>
                  <a:t>光信号</a:t>
                </a:r>
                <a:r>
                  <a:rPr lang="zh-CN" altLang="en-US" sz="1200" dirty="0">
                    <a:latin typeface="宋体" panose="02010600030101010101" pitchFamily="2" charset="-122"/>
                    <a:ea typeface="宋体" panose="02010600030101010101" pitchFamily="2" charset="-122"/>
                  </a:rPr>
                  <a:t>输出。正如前面介绍的一样，这个装置转换特征是一个指数变化范围为</a:t>
                </a:r>
                <a:r>
                  <a:rPr lang="en-US" altLang="zh-CN" sz="1200" dirty="0">
                    <a:latin typeface="宋体" panose="02010600030101010101" pitchFamily="2" charset="-122"/>
                    <a:ea typeface="宋体" panose="02010600030101010101" pitchFamily="2" charset="-122"/>
                  </a:rPr>
                  <a:t>1.8〜2.5</a:t>
                </a:r>
                <a:r>
                  <a:rPr lang="zh-CN" altLang="en-US" sz="1200" dirty="0" smtClean="0">
                    <a:latin typeface="宋体" panose="02010600030101010101" pitchFamily="2" charset="-122"/>
                    <a:ea typeface="宋体" panose="02010600030101010101" pitchFamily="2" charset="-122"/>
                  </a:rPr>
                  <a:t>的</a:t>
                </a:r>
                <a:r>
                  <a:rPr lang="zh-CN" altLang="en-US" sz="1200" dirty="0">
                    <a:latin typeface="宋体" panose="02010600030101010101" pitchFamily="2" charset="-122"/>
                    <a:ea typeface="宋体" panose="02010600030101010101" pitchFamily="2" charset="-122"/>
                  </a:rPr>
                  <a:t>冥</a:t>
                </a:r>
                <a:r>
                  <a:rPr lang="zh-CN" altLang="en-US" sz="1200" dirty="0" smtClean="0">
                    <a:latin typeface="宋体" panose="02010600030101010101" pitchFamily="2" charset="-122"/>
                    <a:ea typeface="宋体" panose="02010600030101010101" pitchFamily="2" charset="-122"/>
                  </a:rPr>
                  <a:t>函数</a:t>
                </a:r>
                <a:r>
                  <a:rPr lang="zh-CN" altLang="en-US" sz="1200" dirty="0">
                    <a:latin typeface="宋体" panose="02010600030101010101" pitchFamily="2" charset="-122"/>
                    <a:ea typeface="宋体" panose="02010600030101010101" pitchFamily="2" charset="-122"/>
                  </a:rPr>
                  <a:t>。所以真实显示的图像要比原始图像暗</a:t>
                </a:r>
                <a:r>
                  <a:rPr lang="zh-CN" altLang="en-US" sz="1200" dirty="0" smtClean="0">
                    <a:latin typeface="宋体" panose="02010600030101010101" pitchFamily="2" charset="-122"/>
                    <a:ea typeface="宋体" panose="02010600030101010101" pitchFamily="2" charset="-122"/>
                  </a:rPr>
                  <a:t>。为了</a:t>
                </a:r>
                <a:r>
                  <a:rPr lang="zh-CN" altLang="en-US" sz="1200" dirty="0">
                    <a:latin typeface="宋体" panose="02010600030101010101" pitchFamily="2" charset="-122"/>
                    <a:ea typeface="宋体" panose="02010600030101010101" pitchFamily="2" charset="-122"/>
                  </a:rPr>
                  <a:t>精确显示图像，常常在显示前对图像进行伽马校正，即在显示之前</a:t>
                </a:r>
                <a:r>
                  <a:rPr lang="zh-CN" altLang="en-US" sz="1200" dirty="0" smtClean="0">
                    <a:latin typeface="宋体" panose="02010600030101010101" pitchFamily="2" charset="-122"/>
                    <a:ea typeface="宋体" panose="02010600030101010101" pitchFamily="2" charset="-122"/>
                  </a:rPr>
                  <a:t>通过</a:t>
                </a:r>
                <a:r>
                  <a:rPr lang="zh-CN" altLang="en-US" sz="1200" dirty="0">
                    <a:latin typeface="宋体" panose="02010600030101010101" pitchFamily="2" charset="-122"/>
                    <a:ea typeface="宋体" panose="02010600030101010101" pitchFamily="2" charset="-122"/>
                  </a:rPr>
                  <a:t>冥</a:t>
                </a:r>
                <a:r>
                  <a:rPr lang="zh-CN" altLang="en-US" sz="1200" dirty="0" smtClean="0">
                    <a:latin typeface="宋体" panose="02010600030101010101" pitchFamily="2" charset="-122"/>
                    <a:ea typeface="宋体" panose="02010600030101010101" pitchFamily="2" charset="-122"/>
                  </a:rPr>
                  <a:t>次变换</a:t>
                </a:r>
                <a:r>
                  <a:rPr lang="zh-CN" altLang="en-US" sz="1200" dirty="0">
                    <a:latin typeface="宋体" panose="02010600030101010101" pitchFamily="2" charset="-122"/>
                    <a:ea typeface="宋体" panose="02010600030101010101" pitchFamily="2" charset="-122"/>
                  </a:rPr>
                  <a:t>对图像进行修正。整个过程利用公式表示如下：</a:t>
                </a:r>
              </a:p>
            </p:txBody>
          </p:sp>
        </mc:Choice>
        <mc:Fallback>
          <p:sp>
            <p:nvSpPr>
              <p:cNvPr id="3" name="矩形 2"/>
              <p:cNvSpPr>
                <a:spLocks noRot="1" noChangeAspect="1" noMove="1" noResize="1" noEditPoints="1" noAdjustHandles="1" noChangeArrowheads="1" noChangeShapeType="1" noTextEdit="1"/>
              </p:cNvSpPr>
              <p:nvPr/>
            </p:nvSpPr>
            <p:spPr>
              <a:xfrm>
                <a:off x="234461" y="1602744"/>
                <a:ext cx="7050259" cy="1384995"/>
              </a:xfrm>
              <a:prstGeom prst="rect">
                <a:avLst/>
              </a:prstGeom>
              <a:blipFill>
                <a:blip r:embed="rId2"/>
                <a:stretch>
                  <a:fillRect t="-881" b="-3084"/>
                </a:stretch>
              </a:blipFill>
            </p:spPr>
            <p:txBody>
              <a:bodyPr/>
              <a:lstStyle/>
              <a:p>
                <a:r>
                  <a:rPr lang="zh-CN" altLang="en-US">
                    <a:noFill/>
                  </a:rPr>
                  <a:t> </a:t>
                </a:r>
              </a:p>
            </p:txBody>
          </p:sp>
        </mc:Fallback>
      </mc:AlternateContent>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5411" y="2791420"/>
            <a:ext cx="2687516" cy="447919"/>
          </a:xfrm>
          <a:prstGeom prst="rect">
            <a:avLst/>
          </a:prstGeom>
        </p:spPr>
      </p:pic>
      <mc:AlternateContent xmlns:mc="http://schemas.openxmlformats.org/markup-compatibility/2006">
        <mc:Choice xmlns:a14="http://schemas.microsoft.com/office/drawing/2010/main" Requires="a14">
          <p:sp>
            <p:nvSpPr>
              <p:cNvPr id="9" name="文本框 8"/>
              <p:cNvSpPr txBox="1"/>
              <p:nvPr/>
            </p:nvSpPr>
            <p:spPr>
              <a:xfrm>
                <a:off x="234461" y="3211698"/>
                <a:ext cx="6928339" cy="2763000"/>
              </a:xfrm>
              <a:prstGeom prst="rect">
                <a:avLst/>
              </a:prstGeom>
              <a:noFill/>
            </p:spPr>
            <p:txBody>
              <a:bodyPr wrap="square" rtlCol="0">
                <a:spAutoFit/>
              </a:bodyPr>
              <a:lstStyle/>
              <a:p>
                <a:r>
                  <a:rPr lang="zh-TW" altLang="zh-CN" sz="1200" dirty="0" smtClean="0">
                    <a:latin typeface="宋体" panose="02010600030101010101" pitchFamily="2" charset="-122"/>
                    <a:ea typeface="宋体" panose="02010600030101010101" pitchFamily="2" charset="-122"/>
                  </a:rPr>
                  <a:t>可得出伽马校正函数</a:t>
                </a:r>
                <a:r>
                  <a:rPr lang="en-US" altLang="zh-TW" sz="1200" dirty="0" smtClean="0">
                    <a:latin typeface="宋体" panose="02010600030101010101" pitchFamily="2" charset="-122"/>
                    <a:ea typeface="宋体" panose="02010600030101010101" pitchFamily="2" charset="-122"/>
                  </a:rPr>
                  <a:t>:</a:t>
                </a:r>
                <a14:m>
                  <m:oMath xmlns:m="http://schemas.openxmlformats.org/officeDocument/2006/math">
                    <m:r>
                      <a:rPr lang="en-US" altLang="zh-TW" sz="1200" b="0" i="1" smtClean="0">
                        <a:latin typeface="Cambria Math" panose="02040503050406030204" pitchFamily="18" charset="0"/>
                        <a:ea typeface="宋体" panose="02010600030101010101" pitchFamily="2" charset="-122"/>
                      </a:rPr>
                      <m:t>𝑇</m:t>
                    </m:r>
                    <m:d>
                      <m:dPr>
                        <m:ctrlPr>
                          <a:rPr lang="en-US" altLang="zh-TW" sz="1200" b="0" i="1" smtClean="0">
                            <a:latin typeface="Cambria Math" panose="02040503050406030204" pitchFamily="18" charset="0"/>
                            <a:ea typeface="宋体" panose="02010600030101010101" pitchFamily="2" charset="-122"/>
                          </a:rPr>
                        </m:ctrlPr>
                      </m:dPr>
                      <m:e>
                        <m:r>
                          <a:rPr lang="en-US" altLang="zh-TW" sz="1200" b="0" i="1" smtClean="0">
                            <a:latin typeface="Cambria Math" panose="02040503050406030204" pitchFamily="18" charset="0"/>
                            <a:ea typeface="宋体" panose="02010600030101010101" pitchFamily="2" charset="-122"/>
                          </a:rPr>
                          <m:t>𝑥</m:t>
                        </m:r>
                      </m:e>
                    </m:d>
                    <m:r>
                      <a:rPr lang="en-US" altLang="zh-TW" sz="1200" b="0" i="1" smtClean="0">
                        <a:latin typeface="Cambria Math" panose="02040503050406030204" pitchFamily="18" charset="0"/>
                        <a:ea typeface="宋体" panose="02010600030101010101" pitchFamily="2" charset="-122"/>
                      </a:rPr>
                      <m:t>=</m:t>
                    </m:r>
                    <m:sSup>
                      <m:sSupPr>
                        <m:ctrlPr>
                          <a:rPr lang="en-US" altLang="zh-TW" sz="1200" b="0" i="1" smtClean="0">
                            <a:latin typeface="Cambria Math" panose="02040503050406030204" pitchFamily="18" charset="0"/>
                            <a:ea typeface="宋体" panose="02010600030101010101" pitchFamily="2" charset="-122"/>
                          </a:rPr>
                        </m:ctrlPr>
                      </m:sSupPr>
                      <m:e>
                        <m:r>
                          <a:rPr lang="en-US" altLang="zh-TW" sz="1200" b="0" i="1" smtClean="0">
                            <a:latin typeface="Cambria Math" panose="02040503050406030204" pitchFamily="18" charset="0"/>
                            <a:ea typeface="宋体" panose="02010600030101010101" pitchFamily="2" charset="-122"/>
                          </a:rPr>
                          <m:t>𝑥</m:t>
                        </m:r>
                      </m:e>
                      <m:sup>
                        <m:f>
                          <m:fPr>
                            <m:ctrlPr>
                              <a:rPr lang="en-US" altLang="zh-TW" sz="1200" b="0" i="1" smtClean="0">
                                <a:latin typeface="Cambria Math" panose="02040503050406030204" pitchFamily="18" charset="0"/>
                                <a:ea typeface="宋体" panose="02010600030101010101" pitchFamily="2" charset="-122"/>
                              </a:rPr>
                            </m:ctrlPr>
                          </m:fPr>
                          <m:num>
                            <m:r>
                              <a:rPr lang="en-US" altLang="zh-TW" sz="1200" b="0" i="1" smtClean="0">
                                <a:latin typeface="Cambria Math" panose="02040503050406030204" pitchFamily="18" charset="0"/>
                                <a:ea typeface="宋体" panose="02010600030101010101" pitchFamily="2" charset="-122"/>
                              </a:rPr>
                              <m:t>1</m:t>
                            </m:r>
                          </m:num>
                          <m:den>
                            <m:r>
                              <a:rPr lang="zh-TW" altLang="en-US" sz="1200" b="0" i="1" smtClean="0">
                                <a:latin typeface="Cambria Math" panose="02040503050406030204" pitchFamily="18" charset="0"/>
                                <a:ea typeface="宋体" panose="02010600030101010101" pitchFamily="2" charset="-122"/>
                              </a:rPr>
                              <m:t>𝛾</m:t>
                            </m:r>
                          </m:den>
                        </m:f>
                      </m:sup>
                    </m:sSup>
                  </m:oMath>
                </a14:m>
                <a:r>
                  <a:rPr lang="en-US" altLang="zh-TW" sz="1200" dirty="0" smtClean="0">
                    <a:latin typeface="宋体" panose="02010600030101010101" pitchFamily="2" charset="-122"/>
                    <a:ea typeface="宋体" panose="02010600030101010101" pitchFamily="2" charset="-122"/>
                  </a:rPr>
                  <a:t> , </a:t>
                </a:r>
                <a:r>
                  <a:rPr lang="zh-CN" altLang="en-US" sz="1200" dirty="0" smtClean="0">
                    <a:latin typeface="宋体" panose="02010600030101010101" pitchFamily="2" charset="-122"/>
                    <a:ea typeface="宋体" panose="02010600030101010101" pitchFamily="2" charset="-122"/>
                  </a:rPr>
                  <a:t>其中</a:t>
                </a:r>
                <a14:m>
                  <m:oMath xmlns:m="http://schemas.openxmlformats.org/officeDocument/2006/math">
                    <m:r>
                      <a:rPr lang="en-US" altLang="zh-CN" sz="1200" b="0" i="0" smtClean="0">
                        <a:latin typeface="Cambria Math" panose="02040503050406030204" pitchFamily="18" charset="0"/>
                        <a:ea typeface="宋体" panose="02010600030101010101" pitchFamily="2" charset="-122"/>
                      </a:rPr>
                      <m:t> </m:t>
                    </m:r>
                    <m:r>
                      <a:rPr lang="zh-CN" altLang="en-US" sz="1200">
                        <a:latin typeface="Cambria Math" panose="02040503050406030204" pitchFamily="18" charset="0"/>
                        <a:ea typeface="宋体" panose="02010600030101010101" pitchFamily="2" charset="-122"/>
                      </a:rPr>
                      <m:t>𝛾</m:t>
                    </m:r>
                    <m:r>
                      <a:rPr lang="en-US" altLang="zh-CN" sz="1200" b="0" i="0" smtClean="0">
                        <a:latin typeface="Cambria Math" panose="02040503050406030204" pitchFamily="18" charset="0"/>
                        <a:ea typeface="宋体" panose="02010600030101010101" pitchFamily="2" charset="-122"/>
                      </a:rPr>
                      <m:t> </m:t>
                    </m:r>
                  </m:oMath>
                </a14:m>
                <a:r>
                  <a:rPr lang="zh-CN" altLang="en-US" sz="1200" dirty="0">
                    <a:latin typeface="宋体" panose="02010600030101010101" pitchFamily="2" charset="-122"/>
                    <a:ea typeface="宋体" panose="02010600030101010101" pitchFamily="2" charset="-122"/>
                  </a:rPr>
                  <a:t>表示显示设备转换特征方程的指数。实验表明，经过伽马校正后的图像可以与 实际图像十分接近。如果涉及图像的精确显示，伽马校正是十分常用的手段。 </a:t>
                </a:r>
                <a:endParaRPr lang="en-US" altLang="zh-CN" sz="1200" dirty="0" smtClean="0">
                  <a:latin typeface="宋体" panose="02010600030101010101" pitchFamily="2" charset="-122"/>
                  <a:ea typeface="宋体" panose="02010600030101010101" pitchFamily="2" charset="-122"/>
                </a:endParaRPr>
              </a:p>
              <a:p>
                <a:r>
                  <a:rPr lang="zh-CN" altLang="en-US" sz="1200" b="1" dirty="0" smtClean="0">
                    <a:solidFill>
                      <a:srgbClr val="7030A0"/>
                    </a:solidFill>
                    <a:latin typeface="宋体" panose="02010600030101010101" pitchFamily="2" charset="-122"/>
                    <a:ea typeface="宋体" panose="02010600030101010101" pitchFamily="2" charset="-122"/>
                  </a:rPr>
                  <a:t>代码</a:t>
                </a:r>
                <a:r>
                  <a:rPr lang="en-US" altLang="zh-CN" sz="1200" b="1" dirty="0" smtClean="0">
                    <a:solidFill>
                      <a:srgbClr val="7030A0"/>
                    </a:solidFill>
                    <a:latin typeface="宋体" panose="02010600030101010101" pitchFamily="2" charset="-122"/>
                    <a:ea typeface="宋体" panose="02010600030101010101" pitchFamily="2" charset="-122"/>
                  </a:rPr>
                  <a:t>: </a:t>
                </a:r>
              </a:p>
              <a:p>
                <a:r>
                  <a:rPr lang="en-US" altLang="zh-CN" sz="1200" dirty="0" err="1"/>
                  <a:t>i</a:t>
                </a:r>
                <a:r>
                  <a:rPr lang="en-US" altLang="zh-CN" sz="1200" dirty="0"/>
                  <a:t> = rgb2gray(</a:t>
                </a:r>
                <a:r>
                  <a:rPr lang="en-US" altLang="zh-CN" sz="1200" dirty="0" err="1"/>
                  <a:t>imread</a:t>
                </a:r>
                <a:r>
                  <a:rPr lang="en-US" altLang="zh-CN" sz="1200" dirty="0"/>
                  <a:t>('./resources/ch2/lena.jpg'));</a:t>
                </a:r>
              </a:p>
              <a:p>
                <a:r>
                  <a:rPr lang="en-US" altLang="zh-CN" sz="1200" dirty="0"/>
                  <a:t>y1 = </a:t>
                </a:r>
                <a:r>
                  <a:rPr lang="en-US" altLang="zh-CN" sz="1200" dirty="0" smtClean="0"/>
                  <a:t>double(</a:t>
                </a:r>
                <a:r>
                  <a:rPr lang="en-US" altLang="zh-CN" sz="1200" dirty="0" err="1" smtClean="0"/>
                  <a:t>i</a:t>
                </a:r>
                <a:r>
                  <a:rPr lang="en-US" altLang="zh-CN" sz="1200" dirty="0" smtClean="0"/>
                  <a:t>);</a:t>
                </a:r>
              </a:p>
              <a:p>
                <a:r>
                  <a:rPr lang="en-US" altLang="zh-CN" sz="1200" dirty="0" smtClean="0"/>
                  <a:t>y1 = 255* (y1/255).^2.5;</a:t>
                </a:r>
              </a:p>
              <a:p>
                <a:r>
                  <a:rPr lang="en-US" altLang="zh-CN" sz="1200" dirty="0" smtClean="0"/>
                  <a:t>y2 </a:t>
                </a:r>
                <a:r>
                  <a:rPr lang="en-US" altLang="zh-CN" sz="1200" dirty="0"/>
                  <a:t>= </a:t>
                </a:r>
                <a:r>
                  <a:rPr lang="en-US" altLang="zh-CN" sz="1200" dirty="0" smtClean="0"/>
                  <a:t>uint8(y1);</a:t>
                </a:r>
              </a:p>
              <a:p>
                <a:r>
                  <a:rPr lang="en-US" altLang="zh-CN" sz="1200" dirty="0" smtClean="0"/>
                  <a:t>y3 = </a:t>
                </a:r>
                <a:r>
                  <a:rPr lang="en-US" altLang="zh-CN" sz="1200" dirty="0" err="1" smtClean="0"/>
                  <a:t>imadjust</a:t>
                </a:r>
                <a:r>
                  <a:rPr lang="en-US" altLang="zh-CN" sz="1200" dirty="0" smtClean="0"/>
                  <a:t>(y2, [], [], 0.4);</a:t>
                </a:r>
              </a:p>
              <a:p>
                <a:r>
                  <a:rPr lang="en-US" altLang="zh-CN" sz="1200" dirty="0" smtClean="0"/>
                  <a:t>subplot </a:t>
                </a:r>
                <a:r>
                  <a:rPr lang="en-US" altLang="zh-CN" sz="1200" dirty="0"/>
                  <a:t>(231), </a:t>
                </a:r>
                <a:r>
                  <a:rPr lang="en-US" altLang="zh-CN" sz="1200" dirty="0" err="1"/>
                  <a:t>imshow</a:t>
                </a:r>
                <a:r>
                  <a:rPr lang="en-US" altLang="zh-CN" sz="1200" dirty="0"/>
                  <a:t>(</a:t>
                </a:r>
                <a:r>
                  <a:rPr lang="en-US" altLang="zh-CN" sz="1200" dirty="0" err="1"/>
                  <a:t>i</a:t>
                </a:r>
                <a:r>
                  <a:rPr lang="en-US" altLang="zh-CN" sz="1200" dirty="0"/>
                  <a:t>), title('original image');</a:t>
                </a:r>
              </a:p>
              <a:p>
                <a:r>
                  <a:rPr lang="en-US" altLang="zh-CN" sz="1200" dirty="0"/>
                  <a:t>subplot (234), </a:t>
                </a:r>
                <a:r>
                  <a:rPr lang="en-US" altLang="zh-CN" sz="1200" dirty="0" err="1"/>
                  <a:t>imhist</a:t>
                </a:r>
                <a:r>
                  <a:rPr lang="en-US" altLang="zh-CN" sz="1200" dirty="0"/>
                  <a:t>(</a:t>
                </a:r>
                <a:r>
                  <a:rPr lang="en-US" altLang="zh-CN" sz="1200" dirty="0" err="1"/>
                  <a:t>i</a:t>
                </a:r>
                <a:r>
                  <a:rPr lang="en-US" altLang="zh-CN" sz="1200" dirty="0"/>
                  <a:t>);</a:t>
                </a:r>
              </a:p>
              <a:p>
                <a:r>
                  <a:rPr lang="en-US" altLang="zh-CN" sz="1200" dirty="0"/>
                  <a:t>subplot (232), </a:t>
                </a:r>
                <a:r>
                  <a:rPr lang="en-US" altLang="zh-CN" sz="1200" dirty="0" err="1"/>
                  <a:t>imshow</a:t>
                </a:r>
                <a:r>
                  <a:rPr lang="en-US" altLang="zh-CN" sz="1200" dirty="0"/>
                  <a:t>(y2),  title('power = 2.5');</a:t>
                </a:r>
              </a:p>
              <a:p>
                <a:r>
                  <a:rPr lang="en-US" altLang="zh-CN" sz="1200" dirty="0"/>
                  <a:t>subplot (235), </a:t>
                </a:r>
                <a:r>
                  <a:rPr lang="en-US" altLang="zh-CN" sz="1200" dirty="0" err="1"/>
                  <a:t>imhist</a:t>
                </a:r>
                <a:r>
                  <a:rPr lang="en-US" altLang="zh-CN" sz="1200" dirty="0"/>
                  <a:t>(y2);</a:t>
                </a:r>
              </a:p>
              <a:p>
                <a:r>
                  <a:rPr lang="en-US" altLang="zh-CN" sz="1200" dirty="0"/>
                  <a:t>subplot (233), </a:t>
                </a:r>
                <a:r>
                  <a:rPr lang="en-US" altLang="zh-CN" sz="1200" dirty="0" err="1"/>
                  <a:t>imshow</a:t>
                </a:r>
                <a:r>
                  <a:rPr lang="en-US" altLang="zh-CN" sz="1200" dirty="0"/>
                  <a:t>(y3), title('gamma = 0.4');</a:t>
                </a:r>
              </a:p>
              <a:p>
                <a:r>
                  <a:rPr lang="en-US" altLang="zh-CN" sz="1200" dirty="0"/>
                  <a:t>subplot (236), </a:t>
                </a:r>
                <a:r>
                  <a:rPr lang="en-US" altLang="zh-CN" sz="1200" dirty="0" err="1"/>
                  <a:t>imhist</a:t>
                </a:r>
                <a:r>
                  <a:rPr lang="en-US" altLang="zh-CN" sz="1200" dirty="0"/>
                  <a:t>(y3);</a:t>
                </a:r>
                <a:endParaRPr lang="zh-CN" altLang="en-US" sz="1200" dirty="0"/>
              </a:p>
            </p:txBody>
          </p:sp>
        </mc:Choice>
        <mc:Fallback>
          <p:sp>
            <p:nvSpPr>
              <p:cNvPr id="9" name="文本框 8"/>
              <p:cNvSpPr txBox="1">
                <a:spLocks noRot="1" noChangeAspect="1" noMove="1" noResize="1" noEditPoints="1" noAdjustHandles="1" noChangeArrowheads="1" noChangeShapeType="1" noTextEdit="1"/>
              </p:cNvSpPr>
              <p:nvPr/>
            </p:nvSpPr>
            <p:spPr>
              <a:xfrm>
                <a:off x="234461" y="3211698"/>
                <a:ext cx="6928339" cy="2763000"/>
              </a:xfrm>
              <a:prstGeom prst="rect">
                <a:avLst/>
              </a:prstGeom>
              <a:blipFill>
                <a:blip r:embed="rId4"/>
                <a:stretch>
                  <a:fillRect b="-883"/>
                </a:stretch>
              </a:blipFill>
            </p:spPr>
            <p:txBody>
              <a:bodyPr/>
              <a:lstStyle/>
              <a:p>
                <a:r>
                  <a:rPr lang="zh-CN" altLang="en-US">
                    <a:noFill/>
                  </a:rPr>
                  <a:t> </a:t>
                </a:r>
              </a:p>
            </p:txBody>
          </p:sp>
        </mc:Fallback>
      </mc:AlternateContent>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84720" y="1534160"/>
            <a:ext cx="4639451" cy="4394301"/>
          </a:xfrm>
          <a:prstGeom prst="rect">
            <a:avLst/>
          </a:prstGeom>
        </p:spPr>
      </p:pic>
    </p:spTree>
    <p:extLst>
      <p:ext uri="{BB962C8B-B14F-4D97-AF65-F5344CB8AC3E}">
        <p14:creationId xmlns:p14="http://schemas.microsoft.com/office/powerpoint/2010/main" val="15836066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F428643-1191-2961-D654-E31A8D0E4933}"/>
              </a:ext>
            </a:extLst>
          </p:cNvPr>
          <p:cNvSpPr>
            <a:spLocks noGrp="1"/>
          </p:cNvSpPr>
          <p:nvPr>
            <p:ph type="ctrTitle"/>
          </p:nvPr>
        </p:nvSpPr>
        <p:spPr>
          <a:xfrm>
            <a:off x="1300480" y="1026160"/>
            <a:ext cx="9144000" cy="508000"/>
          </a:xfrm>
        </p:spPr>
        <p:txBody>
          <a:bodyPr/>
          <a:lstStyle/>
          <a:p>
            <a:pPr marL="457200" indent="-457200" algn="l">
              <a:buFont typeface="Wingdings" panose="05000000000000000000" pitchFamily="2" charset="2"/>
              <a:buChar char="Ø"/>
            </a:pPr>
            <a:r>
              <a:rPr lang="zh-CN" altLang="en-US" sz="2800" dirty="0" smtClean="0">
                <a:latin typeface="宋体" panose="02010600030101010101" pitchFamily="2" charset="-122"/>
                <a:ea typeface="宋体" panose="02010600030101010101" pitchFamily="2" charset="-122"/>
              </a:rPr>
              <a:t>灰度非线性变换</a:t>
            </a:r>
            <a:r>
              <a:rPr lang="en-US" altLang="zh-CN" sz="2800" dirty="0" smtClean="0">
                <a:latin typeface="宋体" panose="02010600030101010101" pitchFamily="2" charset="-122"/>
                <a:ea typeface="宋体" panose="02010600030101010101" pitchFamily="2" charset="-122"/>
              </a:rPr>
              <a:t>·</a:t>
            </a:r>
            <a:r>
              <a:rPr lang="zh-CN" altLang="en-US" sz="2800" dirty="0" smtClean="0">
                <a:latin typeface="宋体" panose="02010600030101010101" pitchFamily="2" charset="-122"/>
                <a:ea typeface="宋体" panose="02010600030101010101" pitchFamily="2" charset="-122"/>
              </a:rPr>
              <a:t>灰度指数变换</a:t>
            </a:r>
            <a:endParaRPr lang="zh-CN" altLang="en-US" sz="2800" dirty="0">
              <a:latin typeface="宋体" panose="02010600030101010101" pitchFamily="2" charset="-122"/>
              <a:ea typeface="宋体" panose="02010600030101010101" pitchFamily="2" charset="-122"/>
            </a:endParaRPr>
          </a:p>
        </p:txBody>
      </p:sp>
      <p:sp>
        <p:nvSpPr>
          <p:cNvPr id="2" name="文本框 1"/>
          <p:cNvSpPr txBox="1"/>
          <p:nvPr/>
        </p:nvSpPr>
        <p:spPr>
          <a:xfrm>
            <a:off x="3931920" y="284480"/>
            <a:ext cx="5842000" cy="369332"/>
          </a:xfrm>
          <a:prstGeom prst="rect">
            <a:avLst/>
          </a:prstGeom>
          <a:noFill/>
        </p:spPr>
        <p:txBody>
          <a:bodyPr wrap="square" rtlCol="0">
            <a:spAutoFit/>
          </a:bodyPr>
          <a:lstStyle/>
          <a:p>
            <a:pPr algn="ctr"/>
            <a:r>
              <a:rPr lang="en-US" altLang="zh-CN" dirty="0" smtClean="0">
                <a:solidFill>
                  <a:srgbClr val="7030A0"/>
                </a:solidFill>
                <a:latin typeface="宋体" panose="02010600030101010101" pitchFamily="2" charset="-122"/>
                <a:ea typeface="宋体" panose="02010600030101010101" pitchFamily="2" charset="-122"/>
              </a:rPr>
              <a:t>2.3 </a:t>
            </a:r>
            <a:r>
              <a:rPr lang="zh-CN" altLang="en-US" dirty="0" smtClean="0">
                <a:solidFill>
                  <a:srgbClr val="7030A0"/>
                </a:solidFill>
                <a:latin typeface="宋体" panose="02010600030101010101" pitchFamily="2" charset="-122"/>
                <a:ea typeface="宋体" panose="02010600030101010101" pitchFamily="2" charset="-122"/>
              </a:rPr>
              <a:t>灰度非线性变换 </a:t>
            </a:r>
            <a:r>
              <a:rPr lang="en-US" altLang="zh-CN" dirty="0" smtClean="0">
                <a:solidFill>
                  <a:srgbClr val="7030A0"/>
                </a:solidFill>
                <a:latin typeface="宋体" panose="02010600030101010101" pitchFamily="2" charset="-122"/>
                <a:ea typeface="宋体" panose="02010600030101010101" pitchFamily="2" charset="-122"/>
              </a:rPr>
              <a:t>· 2.3.3 </a:t>
            </a:r>
            <a:r>
              <a:rPr lang="zh-CN" altLang="en-US" dirty="0" smtClean="0">
                <a:solidFill>
                  <a:srgbClr val="7030A0"/>
                </a:solidFill>
                <a:latin typeface="宋体" panose="02010600030101010101" pitchFamily="2" charset="-122"/>
                <a:ea typeface="宋体" panose="02010600030101010101" pitchFamily="2" charset="-122"/>
              </a:rPr>
              <a:t>灰度指数变换</a:t>
            </a:r>
            <a:endParaRPr lang="zh-CN" altLang="en-US" dirty="0">
              <a:solidFill>
                <a:srgbClr val="7030A0"/>
              </a:solidFill>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7783" y="1534159"/>
            <a:ext cx="5626063" cy="4455133"/>
          </a:xfrm>
          <a:prstGeom prst="rect">
            <a:avLst/>
          </a:prstGeom>
        </p:spPr>
      </p:pic>
      <p:cxnSp>
        <p:nvCxnSpPr>
          <p:cNvPr id="8" name="直接连接符 7"/>
          <p:cNvCxnSpPr/>
          <p:nvPr/>
        </p:nvCxnSpPr>
        <p:spPr>
          <a:xfrm flipV="1">
            <a:off x="1767254" y="3226777"/>
            <a:ext cx="3209192" cy="26377"/>
          </a:xfrm>
          <a:prstGeom prst="line">
            <a:avLst/>
          </a:prstGeom>
        </p:spPr>
        <p:style>
          <a:lnRef idx="2">
            <a:schemeClr val="accent2"/>
          </a:lnRef>
          <a:fillRef idx="0">
            <a:schemeClr val="accent2"/>
          </a:fillRef>
          <a:effectRef idx="1">
            <a:schemeClr val="accent2"/>
          </a:effectRef>
          <a:fontRef idx="minor">
            <a:schemeClr val="tx1"/>
          </a:fontRef>
        </p:style>
      </p:cxnSp>
      <p:cxnSp>
        <p:nvCxnSpPr>
          <p:cNvPr id="13" name="直接连接符 12"/>
          <p:cNvCxnSpPr/>
          <p:nvPr/>
        </p:nvCxnSpPr>
        <p:spPr>
          <a:xfrm>
            <a:off x="1468315" y="3490546"/>
            <a:ext cx="589085"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16" name="直接连接符 15"/>
          <p:cNvCxnSpPr/>
          <p:nvPr/>
        </p:nvCxnSpPr>
        <p:spPr>
          <a:xfrm>
            <a:off x="2198583" y="5927746"/>
            <a:ext cx="3226777" cy="0"/>
          </a:xfrm>
          <a:prstGeom prst="line">
            <a:avLst/>
          </a:prstGeom>
        </p:spPr>
        <p:style>
          <a:lnRef idx="2">
            <a:schemeClr val="accent2"/>
          </a:lnRef>
          <a:fillRef idx="0">
            <a:schemeClr val="accent2"/>
          </a:fillRef>
          <a:effectRef idx="1">
            <a:schemeClr val="accent2"/>
          </a:effectRef>
          <a:fontRef idx="minor">
            <a:schemeClr val="tx1"/>
          </a:fontRef>
        </p:style>
      </p:cxnSp>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1149" y="1569060"/>
            <a:ext cx="4447113" cy="4296131"/>
          </a:xfrm>
          <a:prstGeom prst="rect">
            <a:avLst/>
          </a:prstGeom>
        </p:spPr>
      </p:pic>
    </p:spTree>
    <p:extLst>
      <p:ext uri="{BB962C8B-B14F-4D97-AF65-F5344CB8AC3E}">
        <p14:creationId xmlns:p14="http://schemas.microsoft.com/office/powerpoint/2010/main" val="5288832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909955" y="1735744"/>
            <a:ext cx="4670136" cy="3139321"/>
          </a:xfrm>
          <a:prstGeom prst="rect">
            <a:avLst/>
          </a:prstGeom>
          <a:noFill/>
          <a:ln>
            <a:noFill/>
          </a:ln>
        </p:spPr>
        <p:txBody>
          <a:bodyPr wrap="square" rtlCol="0">
            <a:spAutoFit/>
          </a:bodyPr>
          <a:lstStyle/>
          <a:p>
            <a:pPr marL="285750" indent="-285750">
              <a:buFont typeface="Wingdings" panose="05000000000000000000" pitchFamily="2" charset="2"/>
              <a:buChar char="u"/>
            </a:pPr>
            <a:r>
              <a:rPr lang="en-US" altLang="zh-CN" dirty="0" smtClean="0">
                <a:ln>
                  <a:solidFill>
                    <a:srgbClr val="7030A0"/>
                  </a:solidFill>
                </a:ln>
                <a:latin typeface="宋体" panose="02010600030101010101" pitchFamily="2" charset="-122"/>
                <a:ea typeface="宋体" panose="02010600030101010101" pitchFamily="2" charset="-122"/>
              </a:rPr>
              <a:t>2.1 </a:t>
            </a:r>
            <a:r>
              <a:rPr lang="zh-CN" altLang="en-US" dirty="0" smtClean="0">
                <a:ln>
                  <a:solidFill>
                    <a:srgbClr val="7030A0"/>
                  </a:solidFill>
                </a:ln>
                <a:latin typeface="宋体" panose="02010600030101010101" pitchFamily="2" charset="-122"/>
                <a:ea typeface="宋体" panose="02010600030101010101" pitchFamily="2" charset="-122"/>
              </a:rPr>
              <a:t>灰度直方图</a:t>
            </a:r>
            <a:endParaRPr lang="en-US" altLang="zh-CN" dirty="0" smtClean="0">
              <a:ln>
                <a:solidFill>
                  <a:srgbClr val="7030A0"/>
                </a:solidFill>
              </a:ln>
              <a:latin typeface="宋体" panose="02010600030101010101" pitchFamily="2" charset="-122"/>
              <a:ea typeface="宋体" panose="02010600030101010101" pitchFamily="2" charset="-122"/>
            </a:endParaRPr>
          </a:p>
          <a:p>
            <a:pPr lvl="1"/>
            <a:endParaRPr lang="en-US" altLang="zh-CN" dirty="0" smtClean="0">
              <a:ln>
                <a:solidFill>
                  <a:srgbClr val="7030A0"/>
                </a:solidFill>
              </a:ln>
              <a:latin typeface="宋体" panose="02010600030101010101" pitchFamily="2" charset="-122"/>
              <a:ea typeface="宋体" panose="02010600030101010101" pitchFamily="2" charset="-122"/>
            </a:endParaRPr>
          </a:p>
          <a:p>
            <a:pPr marL="285750" indent="-285750">
              <a:buFont typeface="Wingdings" panose="05000000000000000000" pitchFamily="2" charset="2"/>
              <a:buChar char="u"/>
            </a:pPr>
            <a:r>
              <a:rPr lang="en-US" altLang="zh-CN" dirty="0" smtClean="0">
                <a:ln>
                  <a:solidFill>
                    <a:srgbClr val="7030A0"/>
                  </a:solidFill>
                </a:ln>
                <a:latin typeface="宋体" panose="02010600030101010101" pitchFamily="2" charset="-122"/>
                <a:ea typeface="宋体" panose="02010600030101010101" pitchFamily="2" charset="-122"/>
              </a:rPr>
              <a:t>2.2 </a:t>
            </a:r>
            <a:r>
              <a:rPr lang="zh-CN" altLang="en-US" dirty="0" smtClean="0">
                <a:ln>
                  <a:solidFill>
                    <a:srgbClr val="7030A0"/>
                  </a:solidFill>
                </a:ln>
                <a:latin typeface="宋体" panose="02010600030101010101" pitchFamily="2" charset="-122"/>
                <a:ea typeface="宋体" panose="02010600030101010101" pitchFamily="2" charset="-122"/>
              </a:rPr>
              <a:t>灰度线性变换</a:t>
            </a:r>
            <a:endParaRPr lang="en-US" altLang="zh-CN" dirty="0" smtClean="0">
              <a:ln>
                <a:solidFill>
                  <a:srgbClr val="7030A0"/>
                </a:solidFill>
              </a:ln>
              <a:latin typeface="宋体" panose="02010600030101010101" pitchFamily="2" charset="-122"/>
              <a:ea typeface="宋体" panose="02010600030101010101" pitchFamily="2" charset="-122"/>
            </a:endParaRPr>
          </a:p>
          <a:p>
            <a:pPr marL="285750" indent="-285750">
              <a:buFont typeface="Wingdings" panose="05000000000000000000" pitchFamily="2" charset="2"/>
              <a:buChar char="u"/>
            </a:pPr>
            <a:endParaRPr lang="en-US" altLang="zh-CN" dirty="0">
              <a:ln>
                <a:solidFill>
                  <a:srgbClr val="7030A0"/>
                </a:solidFill>
              </a:ln>
              <a:latin typeface="宋体" panose="02010600030101010101" pitchFamily="2" charset="-122"/>
              <a:ea typeface="宋体" panose="02010600030101010101" pitchFamily="2" charset="-122"/>
            </a:endParaRPr>
          </a:p>
          <a:p>
            <a:pPr marL="285750" indent="-285750">
              <a:buFont typeface="Wingdings" panose="05000000000000000000" pitchFamily="2" charset="2"/>
              <a:buChar char="u"/>
            </a:pPr>
            <a:r>
              <a:rPr lang="en-US" altLang="zh-CN" dirty="0" smtClean="0">
                <a:ln>
                  <a:solidFill>
                    <a:srgbClr val="7030A0"/>
                  </a:solidFill>
                </a:ln>
                <a:latin typeface="宋体" panose="02010600030101010101" pitchFamily="2" charset="-122"/>
                <a:ea typeface="宋体" panose="02010600030101010101" pitchFamily="2" charset="-122"/>
              </a:rPr>
              <a:t>2.3 </a:t>
            </a:r>
            <a:r>
              <a:rPr lang="zh-CN" altLang="en-US" dirty="0" smtClean="0">
                <a:ln>
                  <a:solidFill>
                    <a:srgbClr val="7030A0"/>
                  </a:solidFill>
                </a:ln>
                <a:latin typeface="宋体" panose="02010600030101010101" pitchFamily="2" charset="-122"/>
                <a:ea typeface="宋体" panose="02010600030101010101" pitchFamily="2" charset="-122"/>
              </a:rPr>
              <a:t>灰度非线性变换</a:t>
            </a:r>
            <a:endParaRPr lang="en-US" altLang="zh-CN" dirty="0" smtClean="0">
              <a:ln>
                <a:solidFill>
                  <a:srgbClr val="7030A0"/>
                </a:solidFill>
              </a:ln>
              <a:latin typeface="宋体" panose="02010600030101010101" pitchFamily="2" charset="-122"/>
              <a:ea typeface="宋体" panose="02010600030101010101" pitchFamily="2" charset="-122"/>
            </a:endParaRPr>
          </a:p>
          <a:p>
            <a:pPr marL="285750" indent="-285750">
              <a:buFont typeface="Wingdings" panose="05000000000000000000" pitchFamily="2" charset="2"/>
              <a:buChar char="u"/>
            </a:pPr>
            <a:endParaRPr lang="en-US" altLang="zh-CN" dirty="0" smtClean="0">
              <a:ln>
                <a:solidFill>
                  <a:srgbClr val="7030A0"/>
                </a:solidFill>
              </a:ln>
              <a:latin typeface="宋体" panose="02010600030101010101" pitchFamily="2" charset="-122"/>
              <a:ea typeface="宋体" panose="02010600030101010101" pitchFamily="2" charset="-122"/>
            </a:endParaRPr>
          </a:p>
          <a:p>
            <a:pPr marL="285750" indent="-285750">
              <a:buFont typeface="Wingdings" panose="05000000000000000000" pitchFamily="2" charset="2"/>
              <a:buChar char="u"/>
            </a:pPr>
            <a:r>
              <a:rPr lang="en-US" altLang="zh-CN" dirty="0" smtClean="0">
                <a:ln>
                  <a:solidFill>
                    <a:srgbClr val="7030A0"/>
                  </a:solidFill>
                </a:ln>
                <a:latin typeface="宋体" panose="02010600030101010101" pitchFamily="2" charset="-122"/>
                <a:ea typeface="宋体" panose="02010600030101010101" pitchFamily="2" charset="-122"/>
              </a:rPr>
              <a:t>2.4 </a:t>
            </a:r>
            <a:r>
              <a:rPr lang="zh-CN" altLang="en-US" dirty="0" smtClean="0">
                <a:ln>
                  <a:solidFill>
                    <a:srgbClr val="7030A0"/>
                  </a:solidFill>
                </a:ln>
                <a:latin typeface="宋体" panose="02010600030101010101" pitchFamily="2" charset="-122"/>
                <a:ea typeface="宋体" panose="02010600030101010101" pitchFamily="2" charset="-122"/>
              </a:rPr>
              <a:t>灰度拉伸</a:t>
            </a:r>
            <a:endParaRPr lang="en-US" altLang="zh-CN" dirty="0" smtClean="0">
              <a:ln>
                <a:solidFill>
                  <a:srgbClr val="7030A0"/>
                </a:solidFill>
              </a:ln>
              <a:latin typeface="宋体" panose="02010600030101010101" pitchFamily="2" charset="-122"/>
              <a:ea typeface="宋体" panose="02010600030101010101" pitchFamily="2" charset="-122"/>
            </a:endParaRPr>
          </a:p>
          <a:p>
            <a:pPr lvl="1"/>
            <a:endParaRPr lang="en-US" altLang="zh-CN" dirty="0" smtClean="0">
              <a:ln>
                <a:solidFill>
                  <a:srgbClr val="7030A0"/>
                </a:solidFill>
              </a:ln>
              <a:latin typeface="宋体" panose="02010600030101010101" pitchFamily="2" charset="-122"/>
              <a:ea typeface="宋体" panose="02010600030101010101" pitchFamily="2" charset="-122"/>
            </a:endParaRPr>
          </a:p>
          <a:p>
            <a:pPr marL="285750" indent="-285750">
              <a:buFont typeface="Wingdings" panose="05000000000000000000" pitchFamily="2" charset="2"/>
              <a:buChar char="u"/>
            </a:pPr>
            <a:r>
              <a:rPr lang="en-US" altLang="zh-CN" dirty="0" smtClean="0">
                <a:ln>
                  <a:solidFill>
                    <a:srgbClr val="7030A0"/>
                  </a:solidFill>
                </a:ln>
                <a:latin typeface="宋体" panose="02010600030101010101" pitchFamily="2" charset="-122"/>
                <a:ea typeface="宋体" panose="02010600030101010101" pitchFamily="2" charset="-122"/>
              </a:rPr>
              <a:t>2.5 </a:t>
            </a:r>
            <a:r>
              <a:rPr lang="zh-CN" altLang="en-US" dirty="0" smtClean="0">
                <a:ln>
                  <a:solidFill>
                    <a:srgbClr val="7030A0"/>
                  </a:solidFill>
                </a:ln>
                <a:latin typeface="宋体" panose="02010600030101010101" pitchFamily="2" charset="-122"/>
                <a:ea typeface="宋体" panose="02010600030101010101" pitchFamily="2" charset="-122"/>
              </a:rPr>
              <a:t>灰度均衡</a:t>
            </a:r>
            <a:endParaRPr lang="en-US" altLang="zh-CN" dirty="0" smtClean="0">
              <a:ln>
                <a:solidFill>
                  <a:srgbClr val="7030A0"/>
                </a:solidFill>
              </a:ln>
              <a:latin typeface="宋体" panose="02010600030101010101" pitchFamily="2" charset="-122"/>
              <a:ea typeface="宋体" panose="02010600030101010101" pitchFamily="2" charset="-122"/>
            </a:endParaRPr>
          </a:p>
          <a:p>
            <a:pPr marL="285750" indent="-285750">
              <a:buFont typeface="Wingdings" panose="05000000000000000000" pitchFamily="2" charset="2"/>
              <a:buChar char="u"/>
            </a:pPr>
            <a:endParaRPr lang="en-US" altLang="zh-CN" dirty="0" smtClean="0">
              <a:ln>
                <a:solidFill>
                  <a:srgbClr val="7030A0"/>
                </a:solidFill>
              </a:ln>
              <a:latin typeface="宋体" panose="02010600030101010101" pitchFamily="2" charset="-122"/>
              <a:ea typeface="宋体" panose="02010600030101010101" pitchFamily="2" charset="-122"/>
            </a:endParaRPr>
          </a:p>
          <a:p>
            <a:pPr marL="285750" indent="-285750">
              <a:buFont typeface="Wingdings" panose="05000000000000000000" pitchFamily="2" charset="2"/>
              <a:buChar char="u"/>
            </a:pPr>
            <a:r>
              <a:rPr lang="en-US" altLang="zh-CN" dirty="0" smtClean="0">
                <a:ln>
                  <a:solidFill>
                    <a:srgbClr val="7030A0"/>
                  </a:solidFill>
                </a:ln>
                <a:latin typeface="宋体" panose="02010600030101010101" pitchFamily="2" charset="-122"/>
                <a:ea typeface="宋体" panose="02010600030101010101" pitchFamily="2" charset="-122"/>
              </a:rPr>
              <a:t>2.6 </a:t>
            </a:r>
            <a:r>
              <a:rPr lang="zh-CN" altLang="en-US" dirty="0" smtClean="0">
                <a:ln>
                  <a:solidFill>
                    <a:srgbClr val="7030A0"/>
                  </a:solidFill>
                </a:ln>
                <a:latin typeface="宋体" panose="02010600030101010101" pitchFamily="2" charset="-122"/>
                <a:ea typeface="宋体" panose="02010600030101010101" pitchFamily="2" charset="-122"/>
              </a:rPr>
              <a:t>直方图规定化</a:t>
            </a:r>
            <a:endParaRPr lang="zh-CN" altLang="en-US" dirty="0">
              <a:ln>
                <a:solidFill>
                  <a:srgbClr val="7030A0"/>
                </a:solidFill>
              </a:ln>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9921746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F428643-1191-2961-D654-E31A8D0E4933}"/>
              </a:ext>
            </a:extLst>
          </p:cNvPr>
          <p:cNvSpPr>
            <a:spLocks noGrp="1"/>
          </p:cNvSpPr>
          <p:nvPr>
            <p:ph type="ctrTitle"/>
          </p:nvPr>
        </p:nvSpPr>
        <p:spPr>
          <a:xfrm>
            <a:off x="1300480" y="1026160"/>
            <a:ext cx="9144000" cy="508000"/>
          </a:xfrm>
        </p:spPr>
        <p:txBody>
          <a:bodyPr/>
          <a:lstStyle/>
          <a:p>
            <a:pPr marL="457200" indent="-457200" algn="l">
              <a:buFont typeface="Wingdings" panose="05000000000000000000" pitchFamily="2" charset="2"/>
              <a:buChar char="Ø"/>
            </a:pPr>
            <a:r>
              <a:rPr lang="zh-CN" altLang="en-US" sz="2800" dirty="0" smtClean="0">
                <a:latin typeface="宋体" panose="02010600030101010101" pitchFamily="2" charset="-122"/>
                <a:ea typeface="宋体" panose="02010600030101010101" pitchFamily="2" charset="-122"/>
              </a:rPr>
              <a:t>灰度非线性变换</a:t>
            </a:r>
            <a:r>
              <a:rPr lang="en-US" altLang="zh-CN" sz="2800" dirty="0" smtClean="0">
                <a:latin typeface="宋体" panose="02010600030101010101" pitchFamily="2" charset="-122"/>
                <a:ea typeface="宋体" panose="02010600030101010101" pitchFamily="2" charset="-122"/>
              </a:rPr>
              <a:t>·</a:t>
            </a:r>
            <a:r>
              <a:rPr lang="zh-CN" altLang="en-US" sz="2800" dirty="0" smtClean="0">
                <a:latin typeface="宋体" panose="02010600030101010101" pitchFamily="2" charset="-122"/>
                <a:ea typeface="宋体" panose="02010600030101010101" pitchFamily="2" charset="-122"/>
              </a:rPr>
              <a:t>灰度指数变换</a:t>
            </a:r>
            <a:endParaRPr lang="zh-CN" altLang="en-US" sz="2800" dirty="0">
              <a:latin typeface="宋体" panose="02010600030101010101" pitchFamily="2" charset="-122"/>
              <a:ea typeface="宋体" panose="02010600030101010101" pitchFamily="2" charset="-122"/>
            </a:endParaRPr>
          </a:p>
        </p:txBody>
      </p:sp>
      <p:sp>
        <p:nvSpPr>
          <p:cNvPr id="2" name="文本框 1"/>
          <p:cNvSpPr txBox="1"/>
          <p:nvPr/>
        </p:nvSpPr>
        <p:spPr>
          <a:xfrm>
            <a:off x="3931920" y="284480"/>
            <a:ext cx="5842000" cy="369332"/>
          </a:xfrm>
          <a:prstGeom prst="rect">
            <a:avLst/>
          </a:prstGeom>
          <a:noFill/>
        </p:spPr>
        <p:txBody>
          <a:bodyPr wrap="square" rtlCol="0">
            <a:spAutoFit/>
          </a:bodyPr>
          <a:lstStyle/>
          <a:p>
            <a:pPr algn="ctr"/>
            <a:r>
              <a:rPr lang="en-US" altLang="zh-CN" dirty="0" smtClean="0">
                <a:solidFill>
                  <a:srgbClr val="7030A0"/>
                </a:solidFill>
                <a:latin typeface="宋体" panose="02010600030101010101" pitchFamily="2" charset="-122"/>
                <a:ea typeface="宋体" panose="02010600030101010101" pitchFamily="2" charset="-122"/>
              </a:rPr>
              <a:t>2.3 </a:t>
            </a:r>
            <a:r>
              <a:rPr lang="zh-CN" altLang="en-US" dirty="0" smtClean="0">
                <a:solidFill>
                  <a:srgbClr val="7030A0"/>
                </a:solidFill>
                <a:latin typeface="宋体" panose="02010600030101010101" pitchFamily="2" charset="-122"/>
                <a:ea typeface="宋体" panose="02010600030101010101" pitchFamily="2" charset="-122"/>
              </a:rPr>
              <a:t>灰度非线性变换 </a:t>
            </a:r>
            <a:r>
              <a:rPr lang="en-US" altLang="zh-CN" dirty="0" smtClean="0">
                <a:solidFill>
                  <a:srgbClr val="7030A0"/>
                </a:solidFill>
                <a:latin typeface="宋体" panose="02010600030101010101" pitchFamily="2" charset="-122"/>
                <a:ea typeface="宋体" panose="02010600030101010101" pitchFamily="2" charset="-122"/>
              </a:rPr>
              <a:t>· 2.3.3 </a:t>
            </a:r>
            <a:r>
              <a:rPr lang="zh-CN" altLang="en-US" dirty="0" smtClean="0">
                <a:solidFill>
                  <a:srgbClr val="7030A0"/>
                </a:solidFill>
                <a:latin typeface="宋体" panose="02010600030101010101" pitchFamily="2" charset="-122"/>
                <a:ea typeface="宋体" panose="02010600030101010101" pitchFamily="2" charset="-122"/>
              </a:rPr>
              <a:t>灰度指数变换</a:t>
            </a:r>
            <a:endParaRPr lang="zh-CN" altLang="en-US" dirty="0">
              <a:solidFill>
                <a:srgbClr val="7030A0"/>
              </a:solidFill>
            </a:endParaRPr>
          </a:p>
        </p:txBody>
      </p:sp>
      <p:sp>
        <p:nvSpPr>
          <p:cNvPr id="3" name="矩形 2"/>
          <p:cNvSpPr/>
          <p:nvPr/>
        </p:nvSpPr>
        <p:spPr>
          <a:xfrm>
            <a:off x="1300480" y="1562393"/>
            <a:ext cx="6096000" cy="4965462"/>
          </a:xfrm>
          <a:prstGeom prst="rect">
            <a:avLst/>
          </a:prstGeom>
        </p:spPr>
        <p:txBody>
          <a:bodyPr>
            <a:spAutoFit/>
          </a:bodyPr>
          <a:lstStyle/>
          <a:p>
            <a:pPr indent="266700" algn="just">
              <a:lnSpc>
                <a:spcPts val="1800"/>
              </a:lnSpc>
              <a:spcAft>
                <a:spcPts val="400"/>
              </a:spcAft>
            </a:pPr>
            <a:r>
              <a:rPr lang="en-US" altLang="zh-CN" b="1" dirty="0">
                <a:solidFill>
                  <a:srgbClr val="000000"/>
                </a:solidFill>
                <a:latin typeface="宋体" panose="02010600030101010101" pitchFamily="2" charset="-122"/>
                <a:ea typeface="宋体" panose="02010600030101010101" pitchFamily="2" charset="-122"/>
                <a:cs typeface="宋体" panose="02010600030101010101" pitchFamily="2" charset="-122"/>
              </a:rPr>
              <a:t>2.</a:t>
            </a:r>
            <a:r>
              <a:rPr lang="zh-TW" altLang="zh-CN" b="1" dirty="0">
                <a:solidFill>
                  <a:srgbClr val="000000"/>
                </a:solidFill>
                <a:latin typeface="宋体" panose="02010600030101010101" pitchFamily="2" charset="-122"/>
                <a:ea typeface="宋体" panose="02010600030101010101" pitchFamily="2" charset="-122"/>
                <a:cs typeface="宋体" panose="02010600030101010101" pitchFamily="2" charset="-122"/>
              </a:rPr>
              <a:t>编码实现</a:t>
            </a:r>
            <a:endParaRPr lang="zh-CN" altLang="zh-CN" b="1" dirty="0">
              <a:latin typeface="宋体" panose="02010600030101010101" pitchFamily="2" charset="-122"/>
              <a:ea typeface="宋体" panose="02010600030101010101" pitchFamily="2" charset="-122"/>
              <a:cs typeface="宋体" panose="02010600030101010101" pitchFamily="2" charset="-122"/>
            </a:endParaRPr>
          </a:p>
          <a:p>
            <a:pPr indent="266700">
              <a:lnSpc>
                <a:spcPts val="1800"/>
              </a:lnSpc>
              <a:spcAft>
                <a:spcPts val="455"/>
              </a:spcAft>
            </a:pPr>
            <a:r>
              <a:rPr lang="zh-TW" altLang="zh-CN" sz="1200" dirty="0">
                <a:solidFill>
                  <a:srgbClr val="000000"/>
                </a:solidFill>
                <a:latin typeface="宋体" panose="02010600030101010101" pitchFamily="2" charset="-122"/>
                <a:ea typeface="宋体" panose="02010600030101010101" pitchFamily="2" charset="-122"/>
                <a:cs typeface="宋体" panose="02010600030101010101" pitchFamily="2" charset="-122"/>
              </a:rPr>
              <a:t>下面这段示例代码实现了图像的指数变换，其运行结果如图</a:t>
            </a:r>
            <a:r>
              <a:rPr lang="en-US" altLang="zh-CN" sz="1200" dirty="0">
                <a:solidFill>
                  <a:srgbClr val="000000"/>
                </a:solidFill>
                <a:latin typeface="宋体" panose="02010600030101010101" pitchFamily="2" charset="-122"/>
                <a:ea typeface="宋体" panose="02010600030101010101" pitchFamily="2" charset="-122"/>
                <a:cs typeface="宋体" panose="02010600030101010101" pitchFamily="2" charset="-122"/>
              </a:rPr>
              <a:t>2-21</a:t>
            </a:r>
            <a:r>
              <a:rPr lang="zh-TW" altLang="zh-CN" sz="1200" dirty="0">
                <a:solidFill>
                  <a:srgbClr val="000000"/>
                </a:solidFill>
                <a:latin typeface="宋体" panose="02010600030101010101" pitchFamily="2" charset="-122"/>
                <a:ea typeface="宋体" panose="02010600030101010101" pitchFamily="2" charset="-122"/>
                <a:cs typeface="宋体" panose="02010600030101010101" pitchFamily="2" charset="-122"/>
              </a:rPr>
              <a:t>所示。这</a:t>
            </a:r>
            <a:r>
              <a:rPr lang="zh-TW" altLang="zh-CN" sz="120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段代码在</a:t>
            </a:r>
            <a:r>
              <a:rPr lang="zh-TW" altLang="zh-CN" sz="1200" dirty="0">
                <a:solidFill>
                  <a:srgbClr val="000000"/>
                </a:solidFill>
                <a:latin typeface="宋体" panose="02010600030101010101" pitchFamily="2" charset="-122"/>
                <a:ea typeface="宋体" panose="02010600030101010101" pitchFamily="2" charset="-122"/>
                <a:cs typeface="宋体" panose="02010600030101010101" pitchFamily="2" charset="-122"/>
              </a:rPr>
              <a:t>实现方法上与前面几种灰度变换算法基本保持一致</a:t>
            </a:r>
            <a:r>
              <a:rPr lang="zh-TW" altLang="zh-CN" sz="1200" dirty="0" smtClean="0">
                <a:solidFill>
                  <a:srgbClr val="000000"/>
                </a:solidFill>
                <a:latin typeface="宋体" panose="02010600030101010101" pitchFamily="2" charset="-122"/>
                <a:ea typeface="宋体" panose="02010600030101010101" pitchFamily="2" charset="-122"/>
                <a:cs typeface="宋体" panose="02010600030101010101" pitchFamily="2" charset="-122"/>
              </a:rPr>
              <a:t>。</a:t>
            </a:r>
            <a:endParaRPr lang="en-US" altLang="zh-TW" sz="1200" dirty="0" smtClean="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266700">
              <a:lnSpc>
                <a:spcPts val="1800"/>
              </a:lnSpc>
              <a:spcAft>
                <a:spcPts val="455"/>
              </a:spcAft>
            </a:pPr>
            <a:r>
              <a:rPr lang="en-US" altLang="zh-TW" sz="1200" dirty="0" err="1">
                <a:solidFill>
                  <a:srgbClr val="000000"/>
                </a:solidFill>
                <a:ea typeface="宋体" panose="02010600030101010101" pitchFamily="2" charset="-122"/>
                <a:cs typeface="宋体" panose="02010600030101010101" pitchFamily="2" charset="-122"/>
              </a:rPr>
              <a:t>i</a:t>
            </a:r>
            <a:r>
              <a:rPr lang="en-US" altLang="zh-TW" sz="1200" dirty="0">
                <a:solidFill>
                  <a:srgbClr val="000000"/>
                </a:solidFill>
                <a:ea typeface="宋体" panose="02010600030101010101" pitchFamily="2" charset="-122"/>
                <a:cs typeface="宋体" panose="02010600030101010101" pitchFamily="2" charset="-122"/>
              </a:rPr>
              <a:t> = rgb2gray(</a:t>
            </a:r>
            <a:r>
              <a:rPr lang="en-US" altLang="zh-TW" sz="1200" dirty="0" err="1">
                <a:solidFill>
                  <a:srgbClr val="000000"/>
                </a:solidFill>
                <a:ea typeface="宋体" panose="02010600030101010101" pitchFamily="2" charset="-122"/>
                <a:cs typeface="宋体" panose="02010600030101010101" pitchFamily="2" charset="-122"/>
              </a:rPr>
              <a:t>imread</a:t>
            </a:r>
            <a:r>
              <a:rPr lang="en-US" altLang="zh-TW" sz="1200" dirty="0">
                <a:solidFill>
                  <a:srgbClr val="000000"/>
                </a:solidFill>
                <a:ea typeface="宋体" panose="02010600030101010101" pitchFamily="2" charset="-122"/>
                <a:cs typeface="宋体" panose="02010600030101010101" pitchFamily="2" charset="-122"/>
              </a:rPr>
              <a:t>('./resources/ch2/lena.jpg'));</a:t>
            </a:r>
          </a:p>
          <a:p>
            <a:pPr indent="266700">
              <a:lnSpc>
                <a:spcPts val="1800"/>
              </a:lnSpc>
              <a:spcAft>
                <a:spcPts val="455"/>
              </a:spcAft>
            </a:pPr>
            <a:r>
              <a:rPr lang="en-US" altLang="zh-TW" sz="1200" dirty="0" err="1">
                <a:solidFill>
                  <a:srgbClr val="000000"/>
                </a:solidFill>
                <a:ea typeface="宋体" panose="02010600030101010101" pitchFamily="2" charset="-122"/>
                <a:cs typeface="宋体" panose="02010600030101010101" pitchFamily="2" charset="-122"/>
              </a:rPr>
              <a:t>i</a:t>
            </a:r>
            <a:r>
              <a:rPr lang="en-US" altLang="zh-TW" sz="1200" dirty="0">
                <a:solidFill>
                  <a:srgbClr val="000000"/>
                </a:solidFill>
                <a:ea typeface="宋体" panose="02010600030101010101" pitchFamily="2" charset="-122"/>
                <a:cs typeface="宋体" panose="02010600030101010101" pitchFamily="2" charset="-122"/>
              </a:rPr>
              <a:t> = double(</a:t>
            </a:r>
            <a:r>
              <a:rPr lang="en-US" altLang="zh-TW" sz="1200" dirty="0" err="1">
                <a:solidFill>
                  <a:srgbClr val="000000"/>
                </a:solidFill>
                <a:ea typeface="宋体" panose="02010600030101010101" pitchFamily="2" charset="-122"/>
                <a:cs typeface="宋体" panose="02010600030101010101" pitchFamily="2" charset="-122"/>
              </a:rPr>
              <a:t>i</a:t>
            </a:r>
            <a:r>
              <a:rPr lang="en-US" altLang="zh-TW" sz="1200" dirty="0">
                <a:solidFill>
                  <a:srgbClr val="000000"/>
                </a:solidFill>
                <a:ea typeface="宋体" panose="02010600030101010101" pitchFamily="2" charset="-122"/>
                <a:cs typeface="宋体" panose="02010600030101010101" pitchFamily="2" charset="-122"/>
              </a:rPr>
              <a:t>);</a:t>
            </a:r>
          </a:p>
          <a:p>
            <a:pPr indent="266700">
              <a:lnSpc>
                <a:spcPts val="1800"/>
              </a:lnSpc>
              <a:spcAft>
                <a:spcPts val="455"/>
              </a:spcAft>
            </a:pPr>
            <a:r>
              <a:rPr lang="en-US" altLang="zh-TW" sz="1200" dirty="0">
                <a:solidFill>
                  <a:srgbClr val="000000"/>
                </a:solidFill>
                <a:ea typeface="宋体" panose="02010600030101010101" pitchFamily="2" charset="-122"/>
                <a:cs typeface="宋体" panose="02010600030101010101" pitchFamily="2" charset="-122"/>
              </a:rPr>
              <a:t>y1 = 1.5.^(</a:t>
            </a:r>
            <a:r>
              <a:rPr lang="en-US" altLang="zh-TW" sz="1200" dirty="0" err="1">
                <a:solidFill>
                  <a:srgbClr val="000000"/>
                </a:solidFill>
                <a:ea typeface="宋体" panose="02010600030101010101" pitchFamily="2" charset="-122"/>
                <a:cs typeface="宋体" panose="02010600030101010101" pitchFamily="2" charset="-122"/>
              </a:rPr>
              <a:t>i</a:t>
            </a:r>
            <a:r>
              <a:rPr lang="en-US" altLang="zh-TW" sz="1200" dirty="0">
                <a:solidFill>
                  <a:srgbClr val="000000"/>
                </a:solidFill>
                <a:ea typeface="宋体" panose="02010600030101010101" pitchFamily="2" charset="-122"/>
                <a:cs typeface="宋体" panose="02010600030101010101" pitchFamily="2" charset="-122"/>
              </a:rPr>
              <a:t>*0.070)-1;</a:t>
            </a:r>
          </a:p>
          <a:p>
            <a:pPr indent="266700">
              <a:lnSpc>
                <a:spcPts val="1800"/>
              </a:lnSpc>
              <a:spcAft>
                <a:spcPts val="455"/>
              </a:spcAft>
            </a:pPr>
            <a:r>
              <a:rPr lang="en-US" altLang="zh-TW" sz="1200" dirty="0">
                <a:solidFill>
                  <a:srgbClr val="000000"/>
                </a:solidFill>
                <a:ea typeface="宋体" panose="02010600030101010101" pitchFamily="2" charset="-122"/>
                <a:cs typeface="宋体" panose="02010600030101010101" pitchFamily="2" charset="-122"/>
              </a:rPr>
              <a:t>y2 = 1.5.^(</a:t>
            </a:r>
            <a:r>
              <a:rPr lang="en-US" altLang="zh-TW" sz="1200" dirty="0" err="1">
                <a:solidFill>
                  <a:srgbClr val="000000"/>
                </a:solidFill>
                <a:ea typeface="宋体" panose="02010600030101010101" pitchFamily="2" charset="-122"/>
                <a:cs typeface="宋体" panose="02010600030101010101" pitchFamily="2" charset="-122"/>
              </a:rPr>
              <a:t>i</a:t>
            </a:r>
            <a:r>
              <a:rPr lang="en-US" altLang="zh-TW" sz="1200" dirty="0">
                <a:solidFill>
                  <a:srgbClr val="000000"/>
                </a:solidFill>
                <a:ea typeface="宋体" panose="02010600030101010101" pitchFamily="2" charset="-122"/>
                <a:cs typeface="宋体" panose="02010600030101010101" pitchFamily="2" charset="-122"/>
              </a:rPr>
              <a:t>*0.050)-1;</a:t>
            </a:r>
          </a:p>
          <a:p>
            <a:pPr indent="266700">
              <a:lnSpc>
                <a:spcPts val="1800"/>
              </a:lnSpc>
              <a:spcAft>
                <a:spcPts val="455"/>
              </a:spcAft>
            </a:pPr>
            <a:r>
              <a:rPr lang="en-US" altLang="zh-TW" sz="1200" dirty="0">
                <a:solidFill>
                  <a:srgbClr val="000000"/>
                </a:solidFill>
                <a:ea typeface="宋体" panose="02010600030101010101" pitchFamily="2" charset="-122"/>
                <a:cs typeface="宋体" panose="02010600030101010101" pitchFamily="2" charset="-122"/>
              </a:rPr>
              <a:t>y1(find(y1&gt;255)) = 255;</a:t>
            </a:r>
          </a:p>
          <a:p>
            <a:pPr indent="266700">
              <a:lnSpc>
                <a:spcPts val="1800"/>
              </a:lnSpc>
              <a:spcAft>
                <a:spcPts val="455"/>
              </a:spcAft>
            </a:pPr>
            <a:r>
              <a:rPr lang="en-US" altLang="zh-TW" sz="1200" dirty="0">
                <a:solidFill>
                  <a:srgbClr val="000000"/>
                </a:solidFill>
                <a:ea typeface="宋体" panose="02010600030101010101" pitchFamily="2" charset="-122"/>
                <a:cs typeface="宋体" panose="02010600030101010101" pitchFamily="2" charset="-122"/>
              </a:rPr>
              <a:t>y2(find(y2&gt;255)) = 255;</a:t>
            </a:r>
          </a:p>
          <a:p>
            <a:pPr indent="266700">
              <a:lnSpc>
                <a:spcPts val="1800"/>
              </a:lnSpc>
              <a:spcAft>
                <a:spcPts val="455"/>
              </a:spcAft>
            </a:pPr>
            <a:r>
              <a:rPr lang="en-US" altLang="zh-TW" sz="1200" dirty="0">
                <a:solidFill>
                  <a:srgbClr val="000000"/>
                </a:solidFill>
                <a:ea typeface="宋体" panose="02010600030101010101" pitchFamily="2" charset="-122"/>
                <a:cs typeface="宋体" panose="02010600030101010101" pitchFamily="2" charset="-122"/>
              </a:rPr>
              <a:t>y1 = uint8(y1);</a:t>
            </a:r>
          </a:p>
          <a:p>
            <a:pPr indent="266700">
              <a:lnSpc>
                <a:spcPts val="1800"/>
              </a:lnSpc>
              <a:spcAft>
                <a:spcPts val="455"/>
              </a:spcAft>
            </a:pPr>
            <a:r>
              <a:rPr lang="en-US" altLang="zh-TW" sz="1200" dirty="0">
                <a:solidFill>
                  <a:srgbClr val="000000"/>
                </a:solidFill>
                <a:ea typeface="宋体" panose="02010600030101010101" pitchFamily="2" charset="-122"/>
                <a:cs typeface="宋体" panose="02010600030101010101" pitchFamily="2" charset="-122"/>
              </a:rPr>
              <a:t>y2 = uint8(y2);</a:t>
            </a:r>
          </a:p>
          <a:p>
            <a:pPr indent="266700">
              <a:lnSpc>
                <a:spcPts val="1800"/>
              </a:lnSpc>
              <a:spcAft>
                <a:spcPts val="455"/>
              </a:spcAft>
            </a:pPr>
            <a:r>
              <a:rPr lang="en-US" altLang="zh-TW" sz="1200" dirty="0">
                <a:solidFill>
                  <a:srgbClr val="000000"/>
                </a:solidFill>
                <a:ea typeface="宋体" panose="02010600030101010101" pitchFamily="2" charset="-122"/>
                <a:cs typeface="宋体" panose="02010600030101010101" pitchFamily="2" charset="-122"/>
              </a:rPr>
              <a:t>subplot (221), </a:t>
            </a:r>
            <a:r>
              <a:rPr lang="en-US" altLang="zh-TW" sz="1200" dirty="0" err="1">
                <a:solidFill>
                  <a:srgbClr val="000000"/>
                </a:solidFill>
                <a:ea typeface="宋体" panose="02010600030101010101" pitchFamily="2" charset="-122"/>
                <a:cs typeface="宋体" panose="02010600030101010101" pitchFamily="2" charset="-122"/>
              </a:rPr>
              <a:t>imshow</a:t>
            </a:r>
            <a:r>
              <a:rPr lang="en-US" altLang="zh-TW" sz="1200" dirty="0">
                <a:solidFill>
                  <a:srgbClr val="000000"/>
                </a:solidFill>
                <a:ea typeface="宋体" panose="02010600030101010101" pitchFamily="2" charset="-122"/>
                <a:cs typeface="宋体" panose="02010600030101010101" pitchFamily="2" charset="-122"/>
              </a:rPr>
              <a:t>(y1), title('c=0.070');</a:t>
            </a:r>
          </a:p>
          <a:p>
            <a:pPr indent="266700">
              <a:lnSpc>
                <a:spcPts val="1800"/>
              </a:lnSpc>
              <a:spcAft>
                <a:spcPts val="455"/>
              </a:spcAft>
            </a:pPr>
            <a:r>
              <a:rPr lang="en-US" altLang="zh-TW" sz="1200" dirty="0">
                <a:solidFill>
                  <a:srgbClr val="000000"/>
                </a:solidFill>
                <a:ea typeface="宋体" panose="02010600030101010101" pitchFamily="2" charset="-122"/>
                <a:cs typeface="宋体" panose="02010600030101010101" pitchFamily="2" charset="-122"/>
              </a:rPr>
              <a:t>subplot (222), </a:t>
            </a:r>
            <a:r>
              <a:rPr lang="en-US" altLang="zh-TW" sz="1200" dirty="0" err="1">
                <a:solidFill>
                  <a:srgbClr val="000000"/>
                </a:solidFill>
                <a:ea typeface="宋体" panose="02010600030101010101" pitchFamily="2" charset="-122"/>
                <a:cs typeface="宋体" panose="02010600030101010101" pitchFamily="2" charset="-122"/>
              </a:rPr>
              <a:t>imhist</a:t>
            </a:r>
            <a:r>
              <a:rPr lang="en-US" altLang="zh-TW" sz="1200" dirty="0">
                <a:solidFill>
                  <a:srgbClr val="000000"/>
                </a:solidFill>
                <a:ea typeface="宋体" panose="02010600030101010101" pitchFamily="2" charset="-122"/>
                <a:cs typeface="宋体" panose="02010600030101010101" pitchFamily="2" charset="-122"/>
              </a:rPr>
              <a:t>(y1),  title('c=0.070');</a:t>
            </a:r>
          </a:p>
          <a:p>
            <a:pPr indent="266700">
              <a:lnSpc>
                <a:spcPts val="1800"/>
              </a:lnSpc>
              <a:spcAft>
                <a:spcPts val="455"/>
              </a:spcAft>
            </a:pPr>
            <a:r>
              <a:rPr lang="en-US" altLang="zh-TW" sz="1200" dirty="0">
                <a:solidFill>
                  <a:srgbClr val="000000"/>
                </a:solidFill>
                <a:ea typeface="宋体" panose="02010600030101010101" pitchFamily="2" charset="-122"/>
                <a:cs typeface="宋体" panose="02010600030101010101" pitchFamily="2" charset="-122"/>
              </a:rPr>
              <a:t>subplot (223), </a:t>
            </a:r>
            <a:r>
              <a:rPr lang="en-US" altLang="zh-TW" sz="1200" dirty="0" err="1">
                <a:solidFill>
                  <a:srgbClr val="000000"/>
                </a:solidFill>
                <a:ea typeface="宋体" panose="02010600030101010101" pitchFamily="2" charset="-122"/>
                <a:cs typeface="宋体" panose="02010600030101010101" pitchFamily="2" charset="-122"/>
              </a:rPr>
              <a:t>imshow</a:t>
            </a:r>
            <a:r>
              <a:rPr lang="en-US" altLang="zh-TW" sz="1200" dirty="0">
                <a:solidFill>
                  <a:srgbClr val="000000"/>
                </a:solidFill>
                <a:ea typeface="宋体" panose="02010600030101010101" pitchFamily="2" charset="-122"/>
                <a:cs typeface="宋体" panose="02010600030101010101" pitchFamily="2" charset="-122"/>
              </a:rPr>
              <a:t>(y2), title('c=0.050');</a:t>
            </a:r>
          </a:p>
          <a:p>
            <a:pPr indent="266700">
              <a:lnSpc>
                <a:spcPts val="1800"/>
              </a:lnSpc>
              <a:spcAft>
                <a:spcPts val="455"/>
              </a:spcAft>
            </a:pPr>
            <a:r>
              <a:rPr lang="en-US" altLang="zh-TW" sz="1200" dirty="0">
                <a:solidFill>
                  <a:srgbClr val="000000"/>
                </a:solidFill>
                <a:ea typeface="宋体" panose="02010600030101010101" pitchFamily="2" charset="-122"/>
                <a:cs typeface="宋体" panose="02010600030101010101" pitchFamily="2" charset="-122"/>
              </a:rPr>
              <a:t>subplot (224), </a:t>
            </a:r>
            <a:r>
              <a:rPr lang="en-US" altLang="zh-TW" sz="1200" dirty="0" err="1">
                <a:solidFill>
                  <a:srgbClr val="000000"/>
                </a:solidFill>
                <a:ea typeface="宋体" panose="02010600030101010101" pitchFamily="2" charset="-122"/>
                <a:cs typeface="宋体" panose="02010600030101010101" pitchFamily="2" charset="-122"/>
              </a:rPr>
              <a:t>imhist</a:t>
            </a:r>
            <a:r>
              <a:rPr lang="en-US" altLang="zh-TW" sz="1200" dirty="0">
                <a:solidFill>
                  <a:srgbClr val="000000"/>
                </a:solidFill>
                <a:ea typeface="宋体" panose="02010600030101010101" pitchFamily="2" charset="-122"/>
                <a:cs typeface="宋体" panose="02010600030101010101" pitchFamily="2" charset="-122"/>
              </a:rPr>
              <a:t>(y2),  title('c=0.050');</a:t>
            </a:r>
          </a:p>
          <a:p>
            <a:pPr indent="266700">
              <a:lnSpc>
                <a:spcPts val="1800"/>
              </a:lnSpc>
              <a:spcAft>
                <a:spcPts val="455"/>
              </a:spcAft>
            </a:pPr>
            <a:endParaRPr lang="en-US" altLang="zh-TW" sz="1200" dirty="0" smtClean="0">
              <a:solidFill>
                <a:srgbClr val="000000"/>
              </a:solidFill>
              <a:latin typeface="宋体" panose="02010600030101010101" pitchFamily="2" charset="-122"/>
              <a:ea typeface="宋体" panose="02010600030101010101" pitchFamily="2" charset="-122"/>
              <a:cs typeface="宋体" panose="02010600030101010101" pitchFamily="2" charset="-122"/>
            </a:endParaRPr>
          </a:p>
          <a:p>
            <a:pPr indent="266700">
              <a:lnSpc>
                <a:spcPts val="1800"/>
              </a:lnSpc>
              <a:spcAft>
                <a:spcPts val="455"/>
              </a:spcAft>
            </a:pPr>
            <a:endParaRPr lang="zh-CN" altLang="zh-CN" sz="1200" dirty="0">
              <a:latin typeface="宋体" panose="02010600030101010101" pitchFamily="2" charset="-122"/>
              <a:ea typeface="宋体" panose="02010600030101010101" pitchFamily="2" charset="-122"/>
              <a:cs typeface="宋体" panose="02010600030101010101" pitchFamily="2" charset="-122"/>
            </a:endParaRP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96480" y="1632732"/>
            <a:ext cx="4447113" cy="4296131"/>
          </a:xfrm>
          <a:prstGeom prst="rect">
            <a:avLst/>
          </a:prstGeom>
        </p:spPr>
      </p:pic>
    </p:spTree>
    <p:extLst>
      <p:ext uri="{BB962C8B-B14F-4D97-AF65-F5344CB8AC3E}">
        <p14:creationId xmlns:p14="http://schemas.microsoft.com/office/powerpoint/2010/main" val="178834982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F428643-1191-2961-D654-E31A8D0E4933}"/>
              </a:ext>
            </a:extLst>
          </p:cNvPr>
          <p:cNvSpPr>
            <a:spLocks noGrp="1"/>
          </p:cNvSpPr>
          <p:nvPr>
            <p:ph type="ctrTitle"/>
          </p:nvPr>
        </p:nvSpPr>
        <p:spPr>
          <a:xfrm>
            <a:off x="1300480" y="1026160"/>
            <a:ext cx="9144000" cy="508000"/>
          </a:xfrm>
        </p:spPr>
        <p:txBody>
          <a:bodyPr/>
          <a:lstStyle/>
          <a:p>
            <a:pPr marL="457200" indent="-457200" algn="l">
              <a:buFont typeface="Wingdings" panose="05000000000000000000" pitchFamily="2" charset="2"/>
              <a:buChar char="Ø"/>
            </a:pPr>
            <a:r>
              <a:rPr lang="zh-CN" altLang="en-US" sz="2800" dirty="0">
                <a:latin typeface="宋体" panose="02010600030101010101" pitchFamily="2" charset="-122"/>
                <a:ea typeface="宋体" panose="02010600030101010101" pitchFamily="2" charset="-122"/>
              </a:rPr>
              <a:t>灰度拉伸</a:t>
            </a:r>
            <a:r>
              <a:rPr lang="en-US" altLang="zh-CN" sz="2800" dirty="0" smtClean="0">
                <a:latin typeface="宋体" panose="02010600030101010101" pitchFamily="2" charset="-122"/>
                <a:ea typeface="宋体" panose="02010600030101010101" pitchFamily="2" charset="-122"/>
              </a:rPr>
              <a:t>·</a:t>
            </a:r>
            <a:r>
              <a:rPr lang="zh-CN" altLang="en-US" sz="2800" dirty="0" smtClean="0">
                <a:latin typeface="宋体" panose="02010600030101010101" pitchFamily="2" charset="-122"/>
                <a:ea typeface="宋体" panose="02010600030101010101" pitchFamily="2" charset="-122"/>
              </a:rPr>
              <a:t>基本原理</a:t>
            </a:r>
            <a:endParaRPr lang="zh-CN" altLang="en-US" sz="2800" dirty="0">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5" name="副标题 4">
                <a:extLst>
                  <a:ext uri="{FF2B5EF4-FFF2-40B4-BE49-F238E27FC236}">
                    <a16:creationId xmlns:a16="http://schemas.microsoft.com/office/drawing/2014/main" id="{CD245243-235F-F38A-7F70-7BA3FBF4ECE0}"/>
                  </a:ext>
                </a:extLst>
              </p:cNvPr>
              <p:cNvSpPr>
                <a:spLocks noGrp="1"/>
              </p:cNvSpPr>
              <p:nvPr>
                <p:ph type="subTitle" idx="1"/>
              </p:nvPr>
            </p:nvSpPr>
            <p:spPr>
              <a:xfrm>
                <a:off x="1218570" y="1534160"/>
                <a:ext cx="6465907" cy="4356686"/>
              </a:xfrm>
            </p:spPr>
            <p:txBody>
              <a:bodyPr/>
              <a:lstStyle/>
              <a:p>
                <a:pPr algn="l"/>
                <a:r>
                  <a:rPr lang="zh-CN" altLang="en-US" sz="1200" dirty="0" smtClean="0">
                    <a:latin typeface="宋体" panose="02010600030101010101" pitchFamily="2" charset="-122"/>
                    <a:ea typeface="宋体" panose="02010600030101010101" pitchFamily="2" charset="-122"/>
                  </a:rPr>
                  <a:t>    本</a:t>
                </a:r>
                <a:r>
                  <a:rPr lang="zh-CN" altLang="en-US" sz="1200" dirty="0">
                    <a:latin typeface="宋体" panose="02010600030101010101" pitchFamily="2" charset="-122"/>
                    <a:ea typeface="宋体" panose="02010600030101010101" pitchFamily="2" charset="-122"/>
                  </a:rPr>
                  <a:t>节介绍灰度拉伸的相关知识，它是改变图像对比度的常用方法。简单来说，</a:t>
                </a:r>
                <a:r>
                  <a:rPr lang="zh-CN" altLang="en-US" sz="1200" b="1" dirty="0" smtClean="0">
                    <a:solidFill>
                      <a:srgbClr val="7030A0"/>
                    </a:solidFill>
                    <a:latin typeface="宋体" panose="02010600030101010101" pitchFamily="2" charset="-122"/>
                    <a:ea typeface="宋体" panose="02010600030101010101" pitchFamily="2" charset="-122"/>
                  </a:rPr>
                  <a:t>对比度</a:t>
                </a:r>
                <a:r>
                  <a:rPr lang="zh-CN" altLang="en-US" sz="1200" b="1" dirty="0">
                    <a:solidFill>
                      <a:srgbClr val="7030A0"/>
                    </a:solidFill>
                    <a:latin typeface="宋体" panose="02010600030101010101" pitchFamily="2" charset="-122"/>
                    <a:ea typeface="宋体" panose="02010600030101010101" pitchFamily="2" charset="-122"/>
                  </a:rPr>
                  <a:t>就是最黑与最白亮度单位的相除值</a:t>
                </a:r>
                <a:r>
                  <a:rPr lang="zh-CN" altLang="en-US" sz="1200" dirty="0">
                    <a:latin typeface="宋体" panose="02010600030101010101" pitchFamily="2" charset="-122"/>
                    <a:ea typeface="宋体" panose="02010600030101010101" pitchFamily="2" charset="-122"/>
                  </a:rPr>
                  <a:t>，所以白色越亮，黑色越暗，对比度就越高。 灰度拉伸从本质上来说，其实就是通过伸缩直方图在横轴上的分布区间来实现的。</a:t>
                </a:r>
                <a:endParaRPr lang="en-US" altLang="zh-CN" sz="2200" dirty="0" smtClean="0"/>
              </a:p>
              <a:p>
                <a:pPr marL="342900" indent="-342900" algn="l">
                  <a:buFont typeface="Wingdings" panose="05000000000000000000" pitchFamily="2" charset="2"/>
                  <a:buChar char="u"/>
                </a:pPr>
                <a:r>
                  <a:rPr lang="zh-CN" altLang="en-US" sz="1600" b="1" dirty="0" smtClean="0">
                    <a:latin typeface="宋体" panose="02010600030101010101" pitchFamily="2" charset="-122"/>
                    <a:ea typeface="宋体" panose="02010600030101010101" pitchFamily="2" charset="-122"/>
                  </a:rPr>
                  <a:t>基本原理</a:t>
                </a:r>
                <a:endParaRPr lang="en-US" altLang="zh-CN" sz="1600" b="1" dirty="0" smtClean="0">
                  <a:latin typeface="宋体" panose="02010600030101010101" pitchFamily="2" charset="-122"/>
                  <a:ea typeface="宋体" panose="02010600030101010101" pitchFamily="2" charset="-122"/>
                </a:endParaRPr>
              </a:p>
              <a:p>
                <a:pPr algn="l"/>
                <a:r>
                  <a:rPr lang="zh-CN" altLang="en-US" sz="1600" dirty="0" smtClean="0">
                    <a:latin typeface="宋体" panose="02010600030101010101" pitchFamily="2" charset="-122"/>
                    <a:ea typeface="宋体" panose="02010600030101010101" pitchFamily="2" charset="-122"/>
                  </a:rPr>
                  <a:t>    </a:t>
                </a:r>
                <a:r>
                  <a:rPr lang="zh-CN" altLang="en-US" sz="1200" dirty="0" smtClean="0">
                    <a:latin typeface="宋体" panose="02010600030101010101" pitchFamily="2" charset="-122"/>
                    <a:ea typeface="宋体" panose="02010600030101010101" pitchFamily="2" charset="-122"/>
                  </a:rPr>
                  <a:t>由于</a:t>
                </a:r>
                <a:r>
                  <a:rPr lang="zh-CN" altLang="en-US" sz="1200" dirty="0">
                    <a:latin typeface="宋体" panose="02010600030101010101" pitchFamily="2" charset="-122"/>
                    <a:ea typeface="宋体" panose="02010600030101010101" pitchFamily="2" charset="-122"/>
                  </a:rPr>
                  <a:t>环境光线或釆集设备等原因，图像的灰度有时会集中于某一较小区间，</a:t>
                </a:r>
                <a:r>
                  <a:rPr lang="zh-CN" altLang="en-US" sz="1200" dirty="0" smtClean="0">
                    <a:latin typeface="宋体" panose="02010600030101010101" pitchFamily="2" charset="-122"/>
                    <a:ea typeface="宋体" panose="02010600030101010101" pitchFamily="2" charset="-122"/>
                  </a:rPr>
                  <a:t>如图像</a:t>
                </a:r>
                <a:r>
                  <a:rPr lang="zh-CN" altLang="en-US" sz="1200" dirty="0">
                    <a:latin typeface="宋体" panose="02010600030101010101" pitchFamily="2" charset="-122"/>
                    <a:ea typeface="宋体" panose="02010600030101010101" pitchFamily="2" charset="-122"/>
                  </a:rPr>
                  <a:t>过亮或过暗等，这时就需要对图像的灰度进行拉伸使其覆盖较大的取值区间</a:t>
                </a:r>
                <a:r>
                  <a:rPr lang="zh-CN" altLang="en-US" sz="1200" dirty="0" smtClean="0">
                    <a:latin typeface="宋体" panose="02010600030101010101" pitchFamily="2" charset="-122"/>
                    <a:ea typeface="宋体" panose="02010600030101010101" pitchFamily="2" charset="-122"/>
                  </a:rPr>
                  <a:t>，从而</a:t>
                </a:r>
                <a:r>
                  <a:rPr lang="zh-CN" altLang="en-US" sz="1200" dirty="0">
                    <a:latin typeface="宋体" panose="02010600030101010101" pitchFamily="2" charset="-122"/>
                    <a:ea typeface="宋体" panose="02010600030101010101" pitchFamily="2" charset="-122"/>
                  </a:rPr>
                  <a:t>提高图像的对比度以便观察。这种处理就可以利用线性变换曲线建立灰度</a:t>
                </a:r>
                <a:r>
                  <a:rPr lang="zh-CN" altLang="en-US" sz="1200" dirty="0" smtClean="0">
                    <a:latin typeface="宋体" panose="02010600030101010101" pitchFamily="2" charset="-122"/>
                    <a:ea typeface="宋体" panose="02010600030101010101" pitchFamily="2" charset="-122"/>
                  </a:rPr>
                  <a:t>映射来</a:t>
                </a:r>
                <a:r>
                  <a:rPr lang="zh-CN" altLang="en-US" sz="1200" dirty="0">
                    <a:latin typeface="宋体" panose="02010600030101010101" pitchFamily="2" charset="-122"/>
                    <a:ea typeface="宋体" panose="02010600030101010101" pitchFamily="2" charset="-122"/>
                  </a:rPr>
                  <a:t>完成。 </a:t>
                </a:r>
                <a:r>
                  <a:rPr lang="zh-CN" altLang="en-US" sz="1200" dirty="0">
                    <a:solidFill>
                      <a:srgbClr val="7030A0"/>
                    </a:solidFill>
                    <a:latin typeface="宋体" panose="02010600030101010101" pitchFamily="2" charset="-122"/>
                    <a:ea typeface="宋体" panose="02010600030101010101" pitchFamily="2" charset="-122"/>
                  </a:rPr>
                  <a:t>灰度拉伸又叫作对比度拉伸</a:t>
                </a:r>
                <a:r>
                  <a:rPr lang="zh-CN" altLang="en-US" sz="1200" dirty="0">
                    <a:latin typeface="宋体" panose="02010600030101010101" pitchFamily="2" charset="-122"/>
                    <a:ea typeface="宋体" panose="02010600030101010101" pitchFamily="2" charset="-122"/>
                  </a:rPr>
                  <a:t>，它与线性变换有些类似，不同之处在于</a:t>
                </a:r>
                <a:r>
                  <a:rPr lang="zh-CN" altLang="en-US" sz="1200" u="sng" dirty="0">
                    <a:solidFill>
                      <a:srgbClr val="7030A0"/>
                    </a:solidFill>
                    <a:latin typeface="宋体" panose="02010600030101010101" pitchFamily="2" charset="-122"/>
                    <a:ea typeface="宋体" panose="02010600030101010101" pitchFamily="2" charset="-122"/>
                  </a:rPr>
                  <a:t>灰度拉伸</a:t>
                </a:r>
                <a:r>
                  <a:rPr lang="zh-CN" altLang="en-US" sz="1200" u="sng" dirty="0" smtClean="0">
                    <a:solidFill>
                      <a:srgbClr val="7030A0"/>
                    </a:solidFill>
                    <a:latin typeface="宋体" panose="02010600030101010101" pitchFamily="2" charset="-122"/>
                    <a:ea typeface="宋体" panose="02010600030101010101" pitchFamily="2" charset="-122"/>
                  </a:rPr>
                  <a:t>使用</a:t>
                </a:r>
                <a:r>
                  <a:rPr lang="zh-CN" altLang="en-US" sz="1200" u="sng" dirty="0">
                    <a:solidFill>
                      <a:srgbClr val="7030A0"/>
                    </a:solidFill>
                    <a:latin typeface="宋体" panose="02010600030101010101" pitchFamily="2" charset="-122"/>
                    <a:ea typeface="宋体" panose="02010600030101010101" pitchFamily="2" charset="-122"/>
                  </a:rPr>
                  <a:t>的是分段线性变换</a:t>
                </a:r>
                <a:r>
                  <a:rPr lang="zh-CN" altLang="en-US" sz="1200" dirty="0">
                    <a:latin typeface="宋体" panose="02010600030101010101" pitchFamily="2" charset="-122"/>
                    <a:ea typeface="宋体" panose="02010600030101010101" pitchFamily="2" charset="-122"/>
                  </a:rPr>
                  <a:t>，所以它最大的优势是变换函数可以由用户任意合成。灰度</a:t>
                </a:r>
                <a:r>
                  <a:rPr lang="zh-CN" altLang="en-US" sz="1200" dirty="0" smtClean="0">
                    <a:latin typeface="宋体" panose="02010600030101010101" pitchFamily="2" charset="-122"/>
                    <a:ea typeface="宋体" panose="02010600030101010101" pitchFamily="2" charset="-122"/>
                  </a:rPr>
                  <a:t>拉伸的</a:t>
                </a:r>
                <a:r>
                  <a:rPr lang="zh-CN" altLang="en-US" sz="1200" dirty="0">
                    <a:latin typeface="宋体" panose="02010600030101010101" pitchFamily="2" charset="-122"/>
                    <a:ea typeface="宋体" panose="02010600030101010101" pitchFamily="2" charset="-122"/>
                  </a:rPr>
                  <a:t>公式</a:t>
                </a:r>
                <a:r>
                  <a:rPr lang="zh-CN" altLang="en-US" sz="1200" dirty="0" smtClean="0">
                    <a:latin typeface="宋体" panose="02010600030101010101" pitchFamily="2" charset="-122"/>
                    <a:ea typeface="宋体" panose="02010600030101010101" pitchFamily="2" charset="-122"/>
                  </a:rPr>
                  <a:t>为：</a:t>
                </a:r>
                <a:endParaRPr lang="en-US" altLang="zh-CN" sz="1200" dirty="0" smtClean="0">
                  <a:latin typeface="宋体" panose="02010600030101010101" pitchFamily="2" charset="-122"/>
                  <a:ea typeface="宋体" panose="02010600030101010101" pitchFamily="2" charset="-122"/>
                </a:endParaRPr>
              </a:p>
              <a:p>
                <a:pPr algn="l"/>
                <a:endParaRPr lang="en-US" altLang="zh-CN" sz="1200" dirty="0" smtClean="0">
                  <a:latin typeface="宋体" panose="02010600030101010101" pitchFamily="2" charset="-122"/>
                  <a:ea typeface="宋体" panose="02010600030101010101" pitchFamily="2" charset="-122"/>
                </a:endParaRPr>
              </a:p>
              <a:p>
                <a:pPr algn="l"/>
                <a:endParaRPr lang="en-US" altLang="zh-CN" sz="1200" dirty="0">
                  <a:latin typeface="宋体" panose="02010600030101010101" pitchFamily="2" charset="-122"/>
                  <a:ea typeface="宋体" panose="02010600030101010101" pitchFamily="2" charset="-122"/>
                </a:endParaRPr>
              </a:p>
              <a:p>
                <a:pPr algn="l"/>
                <a:endParaRPr lang="en-US" altLang="zh-CN" sz="1200" dirty="0" smtClean="0">
                  <a:latin typeface="宋体" panose="02010600030101010101" pitchFamily="2" charset="-122"/>
                  <a:ea typeface="宋体" panose="02010600030101010101" pitchFamily="2" charset="-122"/>
                </a:endParaRPr>
              </a:p>
              <a:p>
                <a:pPr algn="l"/>
                <a:endParaRPr lang="en-US" altLang="zh-CN" sz="1200" dirty="0">
                  <a:latin typeface="宋体" panose="02010600030101010101" pitchFamily="2" charset="-122"/>
                  <a:ea typeface="宋体" panose="02010600030101010101" pitchFamily="2" charset="-122"/>
                </a:endParaRPr>
              </a:p>
              <a:p>
                <a:pPr algn="l"/>
                <a:endParaRPr lang="en-US" altLang="zh-CN" sz="1200" dirty="0">
                  <a:latin typeface="宋体" panose="02010600030101010101" pitchFamily="2" charset="-122"/>
                  <a:ea typeface="宋体" panose="02010600030101010101" pitchFamily="2" charset="-122"/>
                </a:endParaRPr>
              </a:p>
              <a:p>
                <a:pPr algn="l"/>
                <a:r>
                  <a:rPr lang="zh-CN" altLang="en-US" sz="1200" dirty="0" smtClean="0">
                    <a:latin typeface="宋体" panose="02010600030101010101" pitchFamily="2" charset="-122"/>
                    <a:ea typeface="宋体" panose="02010600030101010101" pitchFamily="2" charset="-122"/>
                  </a:rPr>
                  <a:t>其</a:t>
                </a:r>
                <a:r>
                  <a:rPr lang="zh-CN" altLang="en-US" sz="1200" dirty="0">
                    <a:latin typeface="宋体" panose="02010600030101010101" pitchFamily="2" charset="-122"/>
                    <a:ea typeface="宋体" panose="02010600030101010101" pitchFamily="2" charset="-122"/>
                  </a:rPr>
                  <a:t>变换函数的图形如图</a:t>
                </a:r>
                <a:r>
                  <a:rPr lang="en-US" altLang="zh-CN" sz="1200" dirty="0">
                    <a:latin typeface="宋体" panose="02010600030101010101" pitchFamily="2" charset="-122"/>
                    <a:ea typeface="宋体" panose="02010600030101010101" pitchFamily="2" charset="-122"/>
                  </a:rPr>
                  <a:t>2-22</a:t>
                </a:r>
                <a:r>
                  <a:rPr lang="zh-CN" altLang="en-US" sz="1200" dirty="0">
                    <a:latin typeface="宋体" panose="02010600030101010101" pitchFamily="2" charset="-122"/>
                    <a:ea typeface="宋体" panose="02010600030101010101" pitchFamily="2" charset="-122"/>
                  </a:rPr>
                  <a:t>所示。可见，</a:t>
                </a:r>
                <a:r>
                  <a:rPr lang="zh-CN" altLang="en-US" sz="1200" dirty="0" smtClean="0">
                    <a:latin typeface="宋体" panose="02010600030101010101" pitchFamily="2" charset="-122"/>
                    <a:ea typeface="宋体" panose="02010600030101010101" pitchFamily="2" charset="-122"/>
                  </a:rPr>
                  <a:t>灰度拉伸</a:t>
                </a:r>
                <a:r>
                  <a:rPr lang="zh-CN" altLang="en-US" sz="1200" dirty="0">
                    <a:latin typeface="宋体" panose="02010600030101010101" pitchFamily="2" charset="-122"/>
                    <a:ea typeface="宋体" panose="02010600030101010101" pitchFamily="2" charset="-122"/>
                  </a:rPr>
                  <a:t>需要指定两个控制点，它们用于</a:t>
                </a:r>
                <a:r>
                  <a:rPr lang="zh-CN" altLang="en-US" sz="1200" dirty="0" smtClean="0">
                    <a:latin typeface="宋体" panose="02010600030101010101" pitchFamily="2" charset="-122"/>
                    <a:ea typeface="宋体" panose="02010600030101010101" pitchFamily="2" charset="-122"/>
                  </a:rPr>
                  <a:t>控制灰度拉伸变换</a:t>
                </a:r>
                <a:r>
                  <a:rPr lang="zh-CN" altLang="en-US" sz="1200" dirty="0">
                    <a:latin typeface="宋体" panose="02010600030101010101" pitchFamily="2" charset="-122"/>
                    <a:ea typeface="宋体" panose="02010600030101010101" pitchFamily="2" charset="-122"/>
                  </a:rPr>
                  <a:t>函数的图形。一般情况下有</a:t>
                </a:r>
                <a:r>
                  <a:rPr lang="en-US" altLang="zh-CN" sz="1200" dirty="0" smtClean="0">
                    <a:latin typeface="宋体" panose="02010600030101010101" pitchFamily="2" charset="-122"/>
                    <a:ea typeface="宋体" panose="02010600030101010101" pitchFamily="2" charset="-122"/>
                  </a:rPr>
                  <a:t>,</a:t>
                </a:r>
                <a14:m>
                  <m:oMath xmlns:m="http://schemas.openxmlformats.org/officeDocument/2006/math">
                    <m:sSub>
                      <m:sSubPr>
                        <m:ctrlPr>
                          <a:rPr lang="en-US" altLang="zh-CN" sz="1200" i="1" smtClean="0">
                            <a:latin typeface="Cambria Math" panose="02040503050406030204" pitchFamily="18" charset="0"/>
                            <a:ea typeface="宋体" panose="02010600030101010101" pitchFamily="2" charset="-122"/>
                          </a:rPr>
                        </m:ctrlPr>
                      </m:sSubPr>
                      <m:e>
                        <m:r>
                          <a:rPr lang="en-US" altLang="zh-CN" sz="1200" b="0" i="1" smtClean="0">
                            <a:latin typeface="Cambria Math" panose="02040503050406030204" pitchFamily="18" charset="0"/>
                            <a:ea typeface="宋体" panose="02010600030101010101" pitchFamily="2" charset="-122"/>
                          </a:rPr>
                          <m:t>𝑥</m:t>
                        </m:r>
                      </m:e>
                      <m:sub>
                        <m:r>
                          <a:rPr lang="en-US" altLang="zh-CN" sz="1200" b="0" i="1" smtClean="0">
                            <a:latin typeface="Cambria Math" panose="02040503050406030204" pitchFamily="18" charset="0"/>
                            <a:ea typeface="宋体" panose="02010600030101010101" pitchFamily="2" charset="-122"/>
                          </a:rPr>
                          <m:t>2</m:t>
                        </m:r>
                      </m:sub>
                    </m:sSub>
                    <m:r>
                      <a:rPr lang="en-US" altLang="zh-CN" sz="1200" i="1" smtClean="0">
                        <a:latin typeface="Cambria Math" panose="02040503050406030204" pitchFamily="18" charset="0"/>
                        <a:ea typeface="Cambria Math" panose="02040503050406030204" pitchFamily="18" charset="0"/>
                      </a:rPr>
                      <m:t>≥</m:t>
                    </m:r>
                    <m:sSub>
                      <m:sSubPr>
                        <m:ctrlPr>
                          <a:rPr lang="en-US" altLang="zh-CN" sz="1200" i="1" smtClean="0">
                            <a:latin typeface="Cambria Math" panose="02040503050406030204" pitchFamily="18" charset="0"/>
                            <a:ea typeface="Cambria Math" panose="02040503050406030204" pitchFamily="18" charset="0"/>
                          </a:rPr>
                        </m:ctrlPr>
                      </m:sSubPr>
                      <m:e>
                        <m:r>
                          <a:rPr lang="en-US" altLang="zh-CN" sz="1200" b="0" i="1" smtClean="0">
                            <a:latin typeface="Cambria Math" panose="02040503050406030204" pitchFamily="18" charset="0"/>
                            <a:ea typeface="Cambria Math" panose="02040503050406030204" pitchFamily="18" charset="0"/>
                          </a:rPr>
                          <m:t>𝑥</m:t>
                        </m:r>
                      </m:e>
                      <m:sub>
                        <m:r>
                          <a:rPr lang="en-US" altLang="zh-CN" sz="1200" b="0" i="1" smtClean="0">
                            <a:latin typeface="Cambria Math" panose="02040503050406030204" pitchFamily="18" charset="0"/>
                            <a:ea typeface="Cambria Math" panose="02040503050406030204" pitchFamily="18" charset="0"/>
                          </a:rPr>
                          <m:t>1</m:t>
                        </m:r>
                      </m:sub>
                    </m:sSub>
                    <m:r>
                      <a:rPr lang="en-US" altLang="zh-CN" sz="1200" b="0" i="1" smtClean="0">
                        <a:latin typeface="Cambria Math" panose="02040503050406030204" pitchFamily="18" charset="0"/>
                        <a:ea typeface="Cambria Math" panose="02040503050406030204" pitchFamily="18" charset="0"/>
                      </a:rPr>
                      <m:t>,</m:t>
                    </m:r>
                    <m:sSub>
                      <m:sSubPr>
                        <m:ctrlPr>
                          <a:rPr lang="en-US" altLang="zh-CN" sz="1200" b="0" i="1" smtClean="0">
                            <a:latin typeface="Cambria Math" panose="02040503050406030204" pitchFamily="18" charset="0"/>
                            <a:ea typeface="Cambria Math" panose="02040503050406030204" pitchFamily="18" charset="0"/>
                          </a:rPr>
                        </m:ctrlPr>
                      </m:sSubPr>
                      <m:e>
                        <m:r>
                          <a:rPr lang="en-US" altLang="zh-CN" sz="1200" b="0" i="1" smtClean="0">
                            <a:latin typeface="Cambria Math" panose="02040503050406030204" pitchFamily="18" charset="0"/>
                            <a:ea typeface="Cambria Math" panose="02040503050406030204" pitchFamily="18" charset="0"/>
                          </a:rPr>
                          <m:t>𝑦</m:t>
                        </m:r>
                      </m:e>
                      <m:sub>
                        <m:r>
                          <a:rPr lang="en-US" altLang="zh-CN" sz="1200" b="0" i="1" smtClean="0">
                            <a:latin typeface="Cambria Math" panose="02040503050406030204" pitchFamily="18" charset="0"/>
                            <a:ea typeface="Cambria Math" panose="02040503050406030204" pitchFamily="18" charset="0"/>
                          </a:rPr>
                          <m:t>2</m:t>
                        </m:r>
                      </m:sub>
                    </m:sSub>
                    <m:r>
                      <a:rPr lang="en-US" altLang="zh-CN" sz="1200" b="0" i="1" smtClean="0">
                        <a:latin typeface="Cambria Math" panose="02040503050406030204" pitchFamily="18" charset="0"/>
                        <a:ea typeface="Cambria Math" panose="02040503050406030204" pitchFamily="18" charset="0"/>
                      </a:rPr>
                      <m:t>≥</m:t>
                    </m:r>
                    <m:sSub>
                      <m:sSubPr>
                        <m:ctrlPr>
                          <a:rPr lang="en-US" altLang="zh-CN" sz="1200" b="0" i="1" smtClean="0">
                            <a:latin typeface="Cambria Math" panose="02040503050406030204" pitchFamily="18" charset="0"/>
                            <a:ea typeface="Cambria Math" panose="02040503050406030204" pitchFamily="18" charset="0"/>
                          </a:rPr>
                        </m:ctrlPr>
                      </m:sSubPr>
                      <m:e>
                        <m:r>
                          <a:rPr lang="en-US" altLang="zh-CN" sz="1200" b="0" i="1" smtClean="0">
                            <a:latin typeface="Cambria Math" panose="02040503050406030204" pitchFamily="18" charset="0"/>
                            <a:ea typeface="Cambria Math" panose="02040503050406030204" pitchFamily="18" charset="0"/>
                          </a:rPr>
                          <m:t>𝑦</m:t>
                        </m:r>
                      </m:e>
                      <m:sub>
                        <m:r>
                          <a:rPr lang="en-US" altLang="zh-CN" sz="1200" b="0" i="1" smtClean="0">
                            <a:latin typeface="Cambria Math" panose="02040503050406030204" pitchFamily="18" charset="0"/>
                            <a:ea typeface="Cambria Math" panose="02040503050406030204" pitchFamily="18" charset="0"/>
                          </a:rPr>
                          <m:t>1</m:t>
                        </m:r>
                      </m:sub>
                    </m:sSub>
                  </m:oMath>
                </a14:m>
                <a:r>
                  <a:rPr lang="zh-CN" altLang="en-US" sz="1200" dirty="0" smtClean="0">
                    <a:latin typeface="宋体" panose="02010600030101010101" pitchFamily="2" charset="-122"/>
                    <a:ea typeface="宋体" panose="02010600030101010101" pitchFamily="2" charset="-122"/>
                  </a:rPr>
                  <a:t> 成立</a:t>
                </a:r>
                <a:r>
                  <a:rPr lang="zh-CN" altLang="en-US" sz="1200" dirty="0">
                    <a:latin typeface="宋体" panose="02010600030101010101" pitchFamily="2" charset="-122"/>
                    <a:ea typeface="宋体" panose="02010600030101010101" pitchFamily="2" charset="-122"/>
                  </a:rPr>
                  <a:t>。 正如其名，灰度拉伸常用于扩展指定的灰度范围</a:t>
                </a:r>
                <a:r>
                  <a:rPr lang="zh-CN" altLang="en-US" sz="1200" dirty="0" smtClean="0">
                    <a:latin typeface="宋体" panose="02010600030101010101" pitchFamily="2" charset="-122"/>
                    <a:ea typeface="宋体" panose="02010600030101010101" pitchFamily="2" charset="-122"/>
                  </a:rPr>
                  <a:t>，以</a:t>
                </a:r>
                <a:r>
                  <a:rPr lang="zh-CN" altLang="en-US" sz="1200" dirty="0">
                    <a:latin typeface="宋体" panose="02010600030101010101" pitchFamily="2" charset="-122"/>
                    <a:ea typeface="宋体" panose="02010600030101010101" pitchFamily="2" charset="-122"/>
                  </a:rPr>
                  <a:t>改善图像质量。接下来通过讨论控制点来分析</a:t>
                </a:r>
                <a:r>
                  <a:rPr lang="zh-CN" altLang="en-US" sz="1200" dirty="0" smtClean="0">
                    <a:latin typeface="宋体" panose="02010600030101010101" pitchFamily="2" charset="-122"/>
                    <a:ea typeface="宋体" panose="02010600030101010101" pitchFamily="2" charset="-122"/>
                  </a:rPr>
                  <a:t>灰度</a:t>
                </a:r>
                <a:r>
                  <a:rPr lang="zh-CN" altLang="en-US" sz="1200" dirty="0">
                    <a:latin typeface="宋体" panose="02010600030101010101" pitchFamily="2" charset="-122"/>
                    <a:ea typeface="宋体" panose="02010600030101010101" pitchFamily="2" charset="-122"/>
                  </a:rPr>
                  <a:t>拉伸的作用。</a:t>
                </a:r>
                <a:endParaRPr lang="en-US" altLang="zh-CN" sz="1200" dirty="0">
                  <a:latin typeface="宋体" panose="02010600030101010101" pitchFamily="2" charset="-122"/>
                  <a:ea typeface="宋体" panose="02010600030101010101" pitchFamily="2" charset="-122"/>
                </a:endParaRPr>
              </a:p>
              <a:p>
                <a:pPr algn="l"/>
                <a:endParaRPr lang="zh-CN" altLang="en-US" dirty="0"/>
              </a:p>
            </p:txBody>
          </p:sp>
        </mc:Choice>
        <mc:Fallback xmlns="">
          <p:sp>
            <p:nvSpPr>
              <p:cNvPr id="5" name="副标题 4">
                <a:extLst>
                  <a:ext uri="{FF2B5EF4-FFF2-40B4-BE49-F238E27FC236}">
                    <a16:creationId xmlns:a16="http://schemas.microsoft.com/office/drawing/2014/main" id="{CD245243-235F-F38A-7F70-7BA3FBF4ECE0}"/>
                  </a:ext>
                </a:extLst>
              </p:cNvPr>
              <p:cNvSpPr>
                <a:spLocks noGrp="1" noRot="1" noChangeAspect="1" noMove="1" noResize="1" noEditPoints="1" noAdjustHandles="1" noChangeArrowheads="1" noChangeShapeType="1" noTextEdit="1"/>
              </p:cNvSpPr>
              <p:nvPr>
                <p:ph type="subTitle" idx="1"/>
              </p:nvPr>
            </p:nvSpPr>
            <p:spPr>
              <a:xfrm>
                <a:off x="1218570" y="1534160"/>
                <a:ext cx="6465907" cy="4356686"/>
              </a:xfrm>
              <a:blipFill>
                <a:blip r:embed="rId2"/>
                <a:stretch>
                  <a:fillRect l="-377" t="-420"/>
                </a:stretch>
              </a:blipFill>
            </p:spPr>
            <p:txBody>
              <a:bodyPr/>
              <a:lstStyle/>
              <a:p>
                <a:r>
                  <a:rPr lang="zh-CN" altLang="en-US">
                    <a:noFill/>
                  </a:rPr>
                  <a:t> </a:t>
                </a:r>
              </a:p>
            </p:txBody>
          </p:sp>
        </mc:Fallback>
      </mc:AlternateContent>
      <p:sp>
        <p:nvSpPr>
          <p:cNvPr id="2" name="文本框 1"/>
          <p:cNvSpPr txBox="1"/>
          <p:nvPr/>
        </p:nvSpPr>
        <p:spPr>
          <a:xfrm>
            <a:off x="3931920" y="284480"/>
            <a:ext cx="5842000" cy="369332"/>
          </a:xfrm>
          <a:prstGeom prst="rect">
            <a:avLst/>
          </a:prstGeom>
          <a:noFill/>
        </p:spPr>
        <p:txBody>
          <a:bodyPr wrap="square" rtlCol="0">
            <a:spAutoFit/>
          </a:bodyPr>
          <a:lstStyle/>
          <a:p>
            <a:pPr algn="ctr"/>
            <a:r>
              <a:rPr lang="en-US" altLang="zh-CN" dirty="0" smtClean="0">
                <a:solidFill>
                  <a:srgbClr val="7030A0"/>
                </a:solidFill>
                <a:latin typeface="宋体" panose="02010600030101010101" pitchFamily="2" charset="-122"/>
                <a:ea typeface="宋体" panose="02010600030101010101" pitchFamily="2" charset="-122"/>
              </a:rPr>
              <a:t>2.4 </a:t>
            </a:r>
            <a:r>
              <a:rPr lang="zh-CN" altLang="en-US" dirty="0" smtClean="0">
                <a:solidFill>
                  <a:srgbClr val="7030A0"/>
                </a:solidFill>
                <a:latin typeface="宋体" panose="02010600030101010101" pitchFamily="2" charset="-122"/>
                <a:ea typeface="宋体" panose="02010600030101010101" pitchFamily="2" charset="-122"/>
              </a:rPr>
              <a:t>灰度拉伸 </a:t>
            </a:r>
            <a:r>
              <a:rPr lang="en-US" altLang="zh-CN" dirty="0" smtClean="0">
                <a:solidFill>
                  <a:srgbClr val="7030A0"/>
                </a:solidFill>
                <a:latin typeface="宋体" panose="02010600030101010101" pitchFamily="2" charset="-122"/>
                <a:ea typeface="宋体" panose="02010600030101010101" pitchFamily="2" charset="-122"/>
              </a:rPr>
              <a:t>· 2.4.1 </a:t>
            </a:r>
            <a:r>
              <a:rPr lang="zh-CN" altLang="en-US" dirty="0" smtClean="0">
                <a:solidFill>
                  <a:srgbClr val="7030A0"/>
                </a:solidFill>
                <a:latin typeface="宋体" panose="02010600030101010101" pitchFamily="2" charset="-122"/>
                <a:ea typeface="宋体" panose="02010600030101010101" pitchFamily="2" charset="-122"/>
              </a:rPr>
              <a:t>基本原理</a:t>
            </a:r>
            <a:endParaRPr lang="zh-CN" altLang="en-US" dirty="0">
              <a:solidFill>
                <a:srgbClr val="7030A0"/>
              </a:solidFill>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8570" y="3573841"/>
            <a:ext cx="2752254" cy="1285509"/>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5125" y="1825356"/>
            <a:ext cx="3172357" cy="3496970"/>
          </a:xfrm>
          <a:prstGeom prst="rect">
            <a:avLst/>
          </a:prstGeom>
        </p:spPr>
      </p:pic>
    </p:spTree>
    <p:extLst>
      <p:ext uri="{BB962C8B-B14F-4D97-AF65-F5344CB8AC3E}">
        <p14:creationId xmlns:p14="http://schemas.microsoft.com/office/powerpoint/2010/main" val="77662423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F428643-1191-2961-D654-E31A8D0E4933}"/>
              </a:ext>
            </a:extLst>
          </p:cNvPr>
          <p:cNvSpPr>
            <a:spLocks noGrp="1"/>
          </p:cNvSpPr>
          <p:nvPr>
            <p:ph type="ctrTitle"/>
          </p:nvPr>
        </p:nvSpPr>
        <p:spPr>
          <a:xfrm>
            <a:off x="1300480" y="1026160"/>
            <a:ext cx="9144000" cy="508000"/>
          </a:xfrm>
        </p:spPr>
        <p:txBody>
          <a:bodyPr/>
          <a:lstStyle/>
          <a:p>
            <a:pPr marL="457200" indent="-457200" algn="l">
              <a:buFont typeface="Wingdings" panose="05000000000000000000" pitchFamily="2" charset="2"/>
              <a:buChar char="Ø"/>
            </a:pPr>
            <a:r>
              <a:rPr lang="zh-CN" altLang="en-US" sz="2800" dirty="0">
                <a:latin typeface="宋体" panose="02010600030101010101" pitchFamily="2" charset="-122"/>
                <a:ea typeface="宋体" panose="02010600030101010101" pitchFamily="2" charset="-122"/>
              </a:rPr>
              <a:t>灰度拉伸</a:t>
            </a:r>
            <a:r>
              <a:rPr lang="en-US" altLang="zh-CN" sz="2800" dirty="0" smtClean="0">
                <a:latin typeface="宋体" panose="02010600030101010101" pitchFamily="2" charset="-122"/>
                <a:ea typeface="宋体" panose="02010600030101010101" pitchFamily="2" charset="-122"/>
              </a:rPr>
              <a:t>·</a:t>
            </a:r>
            <a:r>
              <a:rPr lang="zh-CN" altLang="en-US" sz="2800" dirty="0" smtClean="0">
                <a:latin typeface="宋体" panose="02010600030101010101" pitchFamily="2" charset="-122"/>
                <a:ea typeface="宋体" panose="02010600030101010101" pitchFamily="2" charset="-122"/>
              </a:rPr>
              <a:t>基本原理</a:t>
            </a:r>
            <a:endParaRPr lang="zh-CN" altLang="en-US" sz="2800" dirty="0">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5" name="副标题 4">
                <a:extLst>
                  <a:ext uri="{FF2B5EF4-FFF2-40B4-BE49-F238E27FC236}">
                    <a16:creationId xmlns:a16="http://schemas.microsoft.com/office/drawing/2014/main" id="{CD245243-235F-F38A-7F70-7BA3FBF4ECE0}"/>
                  </a:ext>
                </a:extLst>
              </p:cNvPr>
              <p:cNvSpPr>
                <a:spLocks noGrp="1"/>
              </p:cNvSpPr>
              <p:nvPr>
                <p:ph type="subTitle" idx="1"/>
              </p:nvPr>
            </p:nvSpPr>
            <p:spPr>
              <a:xfrm>
                <a:off x="1218570" y="1534160"/>
                <a:ext cx="6465907" cy="3609340"/>
              </a:xfrm>
            </p:spPr>
            <p:txBody>
              <a:bodyPr/>
              <a:lstStyle/>
              <a:p>
                <a:pPr marL="342900" indent="-342900" algn="l">
                  <a:buFont typeface="Wingdings" panose="05000000000000000000" pitchFamily="2" charset="2"/>
                  <a:buChar char="u"/>
                </a:pPr>
                <a14:m>
                  <m:oMath xmlns:m="http://schemas.openxmlformats.org/officeDocument/2006/math">
                    <m:f>
                      <m:fPr>
                        <m:ctrlPr>
                          <a:rPr lang="en-US" altLang="zh-CN" sz="1200" i="1" dirty="0" smtClean="0">
                            <a:latin typeface="Cambria Math" panose="02040503050406030204" pitchFamily="18" charset="0"/>
                            <a:ea typeface="宋体" panose="02010600030101010101" pitchFamily="2" charset="-122"/>
                          </a:rPr>
                        </m:ctrlPr>
                      </m:fPr>
                      <m:num>
                        <m:sSub>
                          <m:sSubPr>
                            <m:ctrlPr>
                              <a:rPr lang="en-US" altLang="zh-CN" sz="1200" i="1">
                                <a:latin typeface="Cambria Math" panose="02040503050406030204" pitchFamily="18" charset="0"/>
                                <a:ea typeface="Cambria Math" panose="02040503050406030204" pitchFamily="18" charset="0"/>
                              </a:rPr>
                            </m:ctrlPr>
                          </m:sSubPr>
                          <m:e>
                            <m:r>
                              <a:rPr lang="en-US" altLang="zh-CN" sz="1200" i="1">
                                <a:latin typeface="Cambria Math" panose="02040503050406030204" pitchFamily="18" charset="0"/>
                                <a:ea typeface="Cambria Math" panose="02040503050406030204" pitchFamily="18" charset="0"/>
                              </a:rPr>
                              <m:t>𝑦</m:t>
                            </m:r>
                          </m:e>
                          <m:sub>
                            <m:r>
                              <a:rPr lang="en-US" altLang="zh-CN" sz="1200" i="1">
                                <a:latin typeface="Cambria Math" panose="02040503050406030204" pitchFamily="18" charset="0"/>
                                <a:ea typeface="Cambria Math" panose="02040503050406030204" pitchFamily="18" charset="0"/>
                              </a:rPr>
                              <m:t>2</m:t>
                            </m:r>
                          </m:sub>
                        </m:sSub>
                        <m:r>
                          <a:rPr lang="en-US" altLang="zh-CN" sz="1200" b="0" i="1" smtClean="0">
                            <a:latin typeface="Cambria Math" panose="02040503050406030204" pitchFamily="18" charset="0"/>
                            <a:ea typeface="Cambria Math" panose="02040503050406030204" pitchFamily="18" charset="0"/>
                          </a:rPr>
                          <m:t>−</m:t>
                        </m:r>
                        <m:sSub>
                          <m:sSubPr>
                            <m:ctrlPr>
                              <a:rPr lang="en-US" altLang="zh-CN" sz="1200" i="1">
                                <a:latin typeface="Cambria Math" panose="02040503050406030204" pitchFamily="18" charset="0"/>
                                <a:ea typeface="Cambria Math" panose="02040503050406030204" pitchFamily="18" charset="0"/>
                              </a:rPr>
                            </m:ctrlPr>
                          </m:sSubPr>
                          <m:e>
                            <m:r>
                              <a:rPr lang="en-US" altLang="zh-CN" sz="1200" i="1">
                                <a:latin typeface="Cambria Math" panose="02040503050406030204" pitchFamily="18" charset="0"/>
                                <a:ea typeface="Cambria Math" panose="02040503050406030204" pitchFamily="18" charset="0"/>
                              </a:rPr>
                              <m:t>𝑦</m:t>
                            </m:r>
                          </m:e>
                          <m:sub>
                            <m:r>
                              <a:rPr lang="en-US" altLang="zh-CN" sz="1200" i="1">
                                <a:latin typeface="Cambria Math" panose="02040503050406030204" pitchFamily="18" charset="0"/>
                                <a:ea typeface="Cambria Math" panose="02040503050406030204" pitchFamily="18" charset="0"/>
                              </a:rPr>
                              <m:t>1</m:t>
                            </m:r>
                          </m:sub>
                        </m:sSub>
                      </m:num>
                      <m:den>
                        <m:sSub>
                          <m:sSubPr>
                            <m:ctrlPr>
                              <a:rPr lang="en-US" altLang="zh-CN" sz="1200" i="1">
                                <a:latin typeface="Cambria Math" panose="02040503050406030204" pitchFamily="18" charset="0"/>
                                <a:ea typeface="宋体" panose="02010600030101010101" pitchFamily="2" charset="-122"/>
                              </a:rPr>
                            </m:ctrlPr>
                          </m:sSubPr>
                          <m:e>
                            <m:r>
                              <a:rPr lang="en-US" altLang="zh-CN" sz="1200" i="1">
                                <a:latin typeface="Cambria Math" panose="02040503050406030204" pitchFamily="18" charset="0"/>
                                <a:ea typeface="宋体" panose="02010600030101010101" pitchFamily="2" charset="-122"/>
                              </a:rPr>
                              <m:t>𝑥</m:t>
                            </m:r>
                          </m:e>
                          <m:sub>
                            <m:r>
                              <a:rPr lang="en-US" altLang="zh-CN" sz="1200" i="1">
                                <a:latin typeface="Cambria Math" panose="02040503050406030204" pitchFamily="18" charset="0"/>
                                <a:ea typeface="宋体" panose="02010600030101010101" pitchFamily="2" charset="-122"/>
                              </a:rPr>
                              <m:t>2</m:t>
                            </m:r>
                          </m:sub>
                        </m:sSub>
                        <m:r>
                          <a:rPr lang="en-US" altLang="zh-CN" sz="1200" b="0" i="1" smtClean="0">
                            <a:latin typeface="Cambria Math" panose="02040503050406030204" pitchFamily="18" charset="0"/>
                            <a:ea typeface="宋体" panose="02010600030101010101" pitchFamily="2" charset="-122"/>
                          </a:rPr>
                          <m:t>−</m:t>
                        </m:r>
                        <m:sSub>
                          <m:sSubPr>
                            <m:ctrlPr>
                              <a:rPr lang="en-US" altLang="zh-CN" sz="1200" i="1">
                                <a:latin typeface="Cambria Math" panose="02040503050406030204" pitchFamily="18" charset="0"/>
                                <a:ea typeface="Cambria Math" panose="02040503050406030204" pitchFamily="18" charset="0"/>
                              </a:rPr>
                            </m:ctrlPr>
                          </m:sSubPr>
                          <m:e>
                            <m:r>
                              <a:rPr lang="en-US" altLang="zh-CN" sz="1200" i="1">
                                <a:latin typeface="Cambria Math" panose="02040503050406030204" pitchFamily="18" charset="0"/>
                                <a:ea typeface="Cambria Math" panose="02040503050406030204" pitchFamily="18" charset="0"/>
                              </a:rPr>
                              <m:t>𝑥</m:t>
                            </m:r>
                          </m:e>
                          <m:sub>
                            <m:r>
                              <a:rPr lang="en-US" altLang="zh-CN" sz="1200" i="1">
                                <a:latin typeface="Cambria Math" panose="02040503050406030204" pitchFamily="18" charset="0"/>
                                <a:ea typeface="Cambria Math" panose="02040503050406030204" pitchFamily="18" charset="0"/>
                              </a:rPr>
                              <m:t>1</m:t>
                            </m:r>
                          </m:sub>
                        </m:sSub>
                      </m:den>
                    </m:f>
                    <m:r>
                      <a:rPr lang="en-US" altLang="zh-CN" sz="1200" b="0" i="1" dirty="0" smtClean="0">
                        <a:latin typeface="Cambria Math" panose="02040503050406030204" pitchFamily="18" charset="0"/>
                        <a:ea typeface="宋体" panose="02010600030101010101" pitchFamily="2" charset="-122"/>
                      </a:rPr>
                      <m:t> </m:t>
                    </m:r>
                    <m:r>
                      <a:rPr lang="en-US" altLang="zh-CN" sz="1200" b="0" i="1" dirty="0" smtClean="0">
                        <a:latin typeface="Cambria Math" panose="02040503050406030204" pitchFamily="18" charset="0"/>
                        <a:ea typeface="Cambria Math" panose="02040503050406030204" pitchFamily="18" charset="0"/>
                      </a:rPr>
                      <m:t>&gt;1</m:t>
                    </m:r>
                    <m:r>
                      <a:rPr lang="en-US" altLang="zh-CN" sz="1200" b="0" i="1" dirty="0" smtClean="0">
                        <a:latin typeface="Cambria Math" panose="02040503050406030204" pitchFamily="18" charset="0"/>
                        <a:ea typeface="宋体" panose="02010600030101010101" pitchFamily="2" charset="-122"/>
                      </a:rPr>
                      <m:t> </m:t>
                    </m:r>
                  </m:oMath>
                </a14:m>
                <a:r>
                  <a:rPr lang="en-US" altLang="zh-CN" sz="1200" dirty="0" smtClean="0">
                    <a:latin typeface="宋体" panose="02010600030101010101" pitchFamily="2" charset="-122"/>
                    <a:ea typeface="宋体" panose="02010600030101010101" pitchFamily="2" charset="-122"/>
                  </a:rPr>
                  <a:t>  </a:t>
                </a:r>
              </a:p>
              <a:p>
                <a:pPr algn="l"/>
                <a:r>
                  <a:rPr lang="zh-CN" altLang="en-US" sz="1200" dirty="0" smtClean="0">
                    <a:latin typeface="宋体" panose="02010600030101010101" pitchFamily="2" charset="-122"/>
                    <a:ea typeface="宋体" panose="02010600030101010101" pitchFamily="2" charset="-122"/>
                  </a:rPr>
                  <a:t>    即</a:t>
                </a:r>
                <a:r>
                  <a:rPr lang="zh-CN" altLang="en-US" sz="1200" dirty="0">
                    <a:latin typeface="宋体" panose="02010600030101010101" pitchFamily="2" charset="-122"/>
                    <a:ea typeface="宋体" panose="02010600030101010101" pitchFamily="2" charset="-122"/>
                  </a:rPr>
                  <a:t>中间线段的斜率大于</a:t>
                </a:r>
                <a:r>
                  <a:rPr lang="en-US" altLang="zh-CN" sz="1200" dirty="0">
                    <a:latin typeface="宋体" panose="02010600030101010101" pitchFamily="2" charset="-122"/>
                    <a:ea typeface="宋体" panose="02010600030101010101" pitchFamily="2" charset="-122"/>
                  </a:rPr>
                  <a:t>1,</a:t>
                </a:r>
                <a:r>
                  <a:rPr lang="zh-CN" altLang="en-US" sz="1200" dirty="0">
                    <a:latin typeface="宋体" panose="02010600030101010101" pitchFamily="2" charset="-122"/>
                    <a:ea typeface="宋体" panose="02010600030101010101" pitchFamily="2" charset="-122"/>
                  </a:rPr>
                  <a:t>如果一幅图像</a:t>
                </a:r>
                <a:r>
                  <a:rPr lang="zh-CN" altLang="en-US" sz="1200" dirty="0" smtClean="0">
                    <a:latin typeface="宋体" panose="02010600030101010101" pitchFamily="2" charset="-122"/>
                    <a:ea typeface="宋体" panose="02010600030101010101" pitchFamily="2" charset="-122"/>
                  </a:rPr>
                  <a:t>对比度较低</a:t>
                </a:r>
                <a:r>
                  <a:rPr lang="zh-CN" altLang="en-US" sz="1200" dirty="0">
                    <a:latin typeface="宋体" panose="02010600030101010101" pitchFamily="2" charset="-122"/>
                    <a:ea typeface="宋体" panose="02010600030101010101" pitchFamily="2" charset="-122"/>
                  </a:rPr>
                  <a:t>，就可以利用这类控制点对图像进行灰度拉伸。如图</a:t>
                </a:r>
                <a:r>
                  <a:rPr lang="en-US" altLang="zh-CN" sz="1200" dirty="0">
                    <a:latin typeface="宋体" panose="02010600030101010101" pitchFamily="2" charset="-122"/>
                    <a:ea typeface="宋体" panose="02010600030101010101" pitchFamily="2" charset="-122"/>
                  </a:rPr>
                  <a:t>2-23</a:t>
                </a:r>
                <a:r>
                  <a:rPr lang="zh-CN" altLang="en-US" sz="1200" dirty="0">
                    <a:latin typeface="宋体" panose="02010600030101010101" pitchFamily="2" charset="-122"/>
                    <a:ea typeface="宋体" panose="02010600030101010101" pitchFamily="2" charset="-122"/>
                  </a:rPr>
                  <a:t>所示为对一幅</a:t>
                </a:r>
                <a:r>
                  <a:rPr lang="zh-CN" altLang="en-US" sz="1200" dirty="0" smtClean="0">
                    <a:latin typeface="宋体" panose="02010600030101010101" pitchFamily="2" charset="-122"/>
                    <a:ea typeface="宋体" panose="02010600030101010101" pitchFamily="2" charset="-122"/>
                  </a:rPr>
                  <a:t>对比度较低</a:t>
                </a:r>
                <a:r>
                  <a:rPr lang="zh-CN" altLang="en-US" sz="1200" dirty="0">
                    <a:latin typeface="宋体" panose="02010600030101010101" pitchFamily="2" charset="-122"/>
                    <a:ea typeface="宋体" panose="02010600030101010101" pitchFamily="2" charset="-122"/>
                  </a:rPr>
                  <a:t>的图像进行灰度拉伸处理的情况。从图中可以明显地发现原始图像的对比度较低</a:t>
                </a:r>
                <a:r>
                  <a:rPr lang="en-US" altLang="zh-CN" sz="1200" dirty="0">
                    <a:latin typeface="宋体" panose="02010600030101010101" pitchFamily="2" charset="-122"/>
                    <a:ea typeface="宋体" panose="02010600030101010101" pitchFamily="2" charset="-122"/>
                  </a:rPr>
                  <a:t>, </a:t>
                </a:r>
                <a:r>
                  <a:rPr lang="zh-CN" altLang="en-US" sz="1200" dirty="0">
                    <a:latin typeface="宋体" panose="02010600030101010101" pitchFamily="2" charset="-122"/>
                    <a:ea typeface="宋体" panose="02010600030101010101" pitchFamily="2" charset="-122"/>
                  </a:rPr>
                  <a:t>其灰度分布主要集中在</a:t>
                </a:r>
                <a:r>
                  <a:rPr lang="en-US" altLang="zh-CN" sz="1200" dirty="0">
                    <a:latin typeface="宋体" panose="02010600030101010101" pitchFamily="2" charset="-122"/>
                    <a:ea typeface="宋体" panose="02010600030101010101" pitchFamily="2" charset="-122"/>
                  </a:rPr>
                  <a:t>50-150</a:t>
                </a:r>
                <a:r>
                  <a:rPr lang="zh-CN" altLang="en-US" sz="1200" dirty="0">
                    <a:latin typeface="宋体" panose="02010600030101010101" pitchFamily="2" charset="-122"/>
                    <a:ea typeface="宋体" panose="02010600030101010101" pitchFamily="2" charset="-122"/>
                  </a:rPr>
                  <a:t>范围内。经过</a:t>
                </a:r>
                <a:r>
                  <a:rPr lang="en-US" altLang="zh-CN" sz="1200" dirty="0">
                    <a:latin typeface="宋体" panose="02010600030101010101" pitchFamily="2" charset="-122"/>
                    <a:ea typeface="宋体" panose="02010600030101010101" pitchFamily="2" charset="-122"/>
                  </a:rPr>
                  <a:t>(50, 20)</a:t>
                </a:r>
                <a:r>
                  <a:rPr lang="zh-CN" altLang="en-US" sz="1200" dirty="0">
                    <a:latin typeface="宋体" panose="02010600030101010101" pitchFamily="2" charset="-122"/>
                    <a:ea typeface="宋体" panose="02010600030101010101" pitchFamily="2" charset="-122"/>
                  </a:rPr>
                  <a:t>、</a:t>
                </a:r>
                <a:r>
                  <a:rPr lang="en-US" altLang="zh-CN" sz="1200" dirty="0">
                    <a:latin typeface="宋体" panose="02010600030101010101" pitchFamily="2" charset="-122"/>
                    <a:ea typeface="宋体" panose="02010600030101010101" pitchFamily="2" charset="-122"/>
                  </a:rPr>
                  <a:t>(150, 230)</a:t>
                </a:r>
                <a:r>
                  <a:rPr lang="zh-CN" altLang="en-US" sz="1200" dirty="0">
                    <a:latin typeface="宋体" panose="02010600030101010101" pitchFamily="2" charset="-122"/>
                    <a:ea typeface="宋体" panose="02010600030101010101" pitchFamily="2" charset="-122"/>
                  </a:rPr>
                  <a:t>两个控制点的灰度</a:t>
                </a:r>
                <a:r>
                  <a:rPr lang="zh-CN" altLang="en-US" sz="1200" dirty="0" smtClean="0">
                    <a:latin typeface="宋体" panose="02010600030101010101" pitchFamily="2" charset="-122"/>
                    <a:ea typeface="宋体" panose="02010600030101010101" pitchFamily="2" charset="-122"/>
                  </a:rPr>
                  <a:t>拉伸</a:t>
                </a:r>
                <a:r>
                  <a:rPr lang="zh-CN" altLang="en-US" sz="1200" dirty="0">
                    <a:latin typeface="宋体" panose="02010600030101010101" pitchFamily="2" charset="-122"/>
                    <a:ea typeface="宋体" panose="02010600030101010101" pitchFamily="2" charset="-122"/>
                  </a:rPr>
                  <a:t>变换后，灰度分布范围被拉伸了，达到了 </a:t>
                </a:r>
                <a:r>
                  <a:rPr lang="en-US" altLang="zh-CN" sz="1200" dirty="0">
                    <a:latin typeface="宋体" panose="02010600030101010101" pitchFamily="2" charset="-122"/>
                    <a:ea typeface="宋体" panose="02010600030101010101" pitchFamily="2" charset="-122"/>
                  </a:rPr>
                  <a:t>20〜230,</a:t>
                </a:r>
                <a:r>
                  <a:rPr lang="zh-CN" altLang="en-US" sz="1200" dirty="0">
                    <a:latin typeface="宋体" panose="02010600030101010101" pitchFamily="2" charset="-122"/>
                    <a:ea typeface="宋体" panose="02010600030101010101" pitchFamily="2" charset="-122"/>
                  </a:rPr>
                  <a:t>图像的对比度大大增加，整体</a:t>
                </a:r>
                <a:r>
                  <a:rPr lang="zh-CN" altLang="en-US" sz="1200" dirty="0" smtClean="0">
                    <a:latin typeface="宋体" panose="02010600030101010101" pitchFamily="2" charset="-122"/>
                    <a:ea typeface="宋体" panose="02010600030101010101" pitchFamily="2" charset="-122"/>
                  </a:rPr>
                  <a:t>显示</a:t>
                </a:r>
                <a:r>
                  <a:rPr lang="zh-CN" altLang="en-US" sz="1200" dirty="0">
                    <a:latin typeface="宋体" panose="02010600030101010101" pitchFamily="2" charset="-122"/>
                    <a:ea typeface="宋体" panose="02010600030101010101" pitchFamily="2" charset="-122"/>
                  </a:rPr>
                  <a:t>效果得到加强。</a:t>
                </a:r>
                <a:endParaRPr lang="en-US" altLang="zh-CN" sz="1200" dirty="0" smtClean="0">
                  <a:latin typeface="宋体" panose="02010600030101010101" pitchFamily="2" charset="-122"/>
                  <a:ea typeface="宋体" panose="02010600030101010101" pitchFamily="2" charset="-122"/>
                </a:endParaRPr>
              </a:p>
              <a:p>
                <a:pPr marL="342900" indent="-342900" algn="l">
                  <a:buFont typeface="Wingdings" panose="05000000000000000000" pitchFamily="2" charset="2"/>
                  <a:buChar char="u"/>
                </a:pPr>
                <a14:m>
                  <m:oMath xmlns:m="http://schemas.openxmlformats.org/officeDocument/2006/math">
                    <m:f>
                      <m:fPr>
                        <m:ctrlPr>
                          <a:rPr lang="en-US" altLang="zh-CN" sz="1200" i="1" dirty="0">
                            <a:latin typeface="Cambria Math" panose="02040503050406030204" pitchFamily="18" charset="0"/>
                            <a:ea typeface="宋体" panose="02010600030101010101" pitchFamily="2" charset="-122"/>
                          </a:rPr>
                        </m:ctrlPr>
                      </m:fPr>
                      <m:num>
                        <m:sSub>
                          <m:sSubPr>
                            <m:ctrlPr>
                              <a:rPr lang="en-US" altLang="zh-CN" sz="1200" i="1">
                                <a:latin typeface="Cambria Math" panose="02040503050406030204" pitchFamily="18" charset="0"/>
                                <a:ea typeface="Cambria Math" panose="02040503050406030204" pitchFamily="18" charset="0"/>
                              </a:rPr>
                            </m:ctrlPr>
                          </m:sSubPr>
                          <m:e>
                            <m:r>
                              <a:rPr lang="en-US" altLang="zh-CN" sz="1200" i="1">
                                <a:latin typeface="Cambria Math" panose="02040503050406030204" pitchFamily="18" charset="0"/>
                                <a:ea typeface="Cambria Math" panose="02040503050406030204" pitchFamily="18" charset="0"/>
                              </a:rPr>
                              <m:t>𝑦</m:t>
                            </m:r>
                          </m:e>
                          <m:sub>
                            <m:r>
                              <a:rPr lang="en-US" altLang="zh-CN" sz="1200" i="1">
                                <a:latin typeface="Cambria Math" panose="02040503050406030204" pitchFamily="18" charset="0"/>
                                <a:ea typeface="Cambria Math" panose="02040503050406030204" pitchFamily="18" charset="0"/>
                              </a:rPr>
                              <m:t>2</m:t>
                            </m:r>
                          </m:sub>
                        </m:sSub>
                        <m:r>
                          <a:rPr lang="en-US" altLang="zh-CN" sz="1200" i="1">
                            <a:latin typeface="Cambria Math" panose="02040503050406030204" pitchFamily="18" charset="0"/>
                            <a:ea typeface="Cambria Math" panose="02040503050406030204" pitchFamily="18" charset="0"/>
                          </a:rPr>
                          <m:t>−</m:t>
                        </m:r>
                        <m:sSub>
                          <m:sSubPr>
                            <m:ctrlPr>
                              <a:rPr lang="en-US" altLang="zh-CN" sz="1200" i="1">
                                <a:latin typeface="Cambria Math" panose="02040503050406030204" pitchFamily="18" charset="0"/>
                                <a:ea typeface="Cambria Math" panose="02040503050406030204" pitchFamily="18" charset="0"/>
                              </a:rPr>
                            </m:ctrlPr>
                          </m:sSubPr>
                          <m:e>
                            <m:r>
                              <a:rPr lang="en-US" altLang="zh-CN" sz="1200" i="1">
                                <a:latin typeface="Cambria Math" panose="02040503050406030204" pitchFamily="18" charset="0"/>
                                <a:ea typeface="Cambria Math" panose="02040503050406030204" pitchFamily="18" charset="0"/>
                              </a:rPr>
                              <m:t>𝑦</m:t>
                            </m:r>
                          </m:e>
                          <m:sub>
                            <m:r>
                              <a:rPr lang="en-US" altLang="zh-CN" sz="1200" i="1">
                                <a:latin typeface="Cambria Math" panose="02040503050406030204" pitchFamily="18" charset="0"/>
                                <a:ea typeface="Cambria Math" panose="02040503050406030204" pitchFamily="18" charset="0"/>
                              </a:rPr>
                              <m:t>1</m:t>
                            </m:r>
                          </m:sub>
                        </m:sSub>
                      </m:num>
                      <m:den>
                        <m:sSub>
                          <m:sSubPr>
                            <m:ctrlPr>
                              <a:rPr lang="en-US" altLang="zh-CN" sz="1200" i="1">
                                <a:latin typeface="Cambria Math" panose="02040503050406030204" pitchFamily="18" charset="0"/>
                                <a:ea typeface="宋体" panose="02010600030101010101" pitchFamily="2" charset="-122"/>
                              </a:rPr>
                            </m:ctrlPr>
                          </m:sSubPr>
                          <m:e>
                            <m:r>
                              <a:rPr lang="en-US" altLang="zh-CN" sz="1200" i="1">
                                <a:latin typeface="Cambria Math" panose="02040503050406030204" pitchFamily="18" charset="0"/>
                                <a:ea typeface="宋体" panose="02010600030101010101" pitchFamily="2" charset="-122"/>
                              </a:rPr>
                              <m:t>𝑥</m:t>
                            </m:r>
                          </m:e>
                          <m:sub>
                            <m:r>
                              <a:rPr lang="en-US" altLang="zh-CN" sz="1200" i="1">
                                <a:latin typeface="Cambria Math" panose="02040503050406030204" pitchFamily="18" charset="0"/>
                                <a:ea typeface="宋体" panose="02010600030101010101" pitchFamily="2" charset="-122"/>
                              </a:rPr>
                              <m:t>2</m:t>
                            </m:r>
                          </m:sub>
                        </m:sSub>
                        <m:r>
                          <a:rPr lang="en-US" altLang="zh-CN" sz="1200" i="1">
                            <a:latin typeface="Cambria Math" panose="02040503050406030204" pitchFamily="18" charset="0"/>
                            <a:ea typeface="宋体" panose="02010600030101010101" pitchFamily="2" charset="-122"/>
                          </a:rPr>
                          <m:t>−</m:t>
                        </m:r>
                        <m:sSub>
                          <m:sSubPr>
                            <m:ctrlPr>
                              <a:rPr lang="en-US" altLang="zh-CN" sz="1200" i="1">
                                <a:latin typeface="Cambria Math" panose="02040503050406030204" pitchFamily="18" charset="0"/>
                                <a:ea typeface="Cambria Math" panose="02040503050406030204" pitchFamily="18" charset="0"/>
                              </a:rPr>
                            </m:ctrlPr>
                          </m:sSubPr>
                          <m:e>
                            <m:r>
                              <a:rPr lang="en-US" altLang="zh-CN" sz="1200" i="1">
                                <a:latin typeface="Cambria Math" panose="02040503050406030204" pitchFamily="18" charset="0"/>
                                <a:ea typeface="Cambria Math" panose="02040503050406030204" pitchFamily="18" charset="0"/>
                              </a:rPr>
                              <m:t>𝑥</m:t>
                            </m:r>
                          </m:e>
                          <m:sub>
                            <m:r>
                              <a:rPr lang="en-US" altLang="zh-CN" sz="1200" i="1">
                                <a:latin typeface="Cambria Math" panose="02040503050406030204" pitchFamily="18" charset="0"/>
                                <a:ea typeface="Cambria Math" panose="02040503050406030204" pitchFamily="18" charset="0"/>
                              </a:rPr>
                              <m:t>1</m:t>
                            </m:r>
                          </m:sub>
                        </m:sSub>
                      </m:den>
                    </m:f>
                    <m:r>
                      <a:rPr lang="en-US" altLang="zh-CN" sz="1200" b="0" i="1" dirty="0" smtClean="0">
                        <a:latin typeface="Cambria Math" panose="02040503050406030204" pitchFamily="18" charset="0"/>
                        <a:ea typeface="宋体" panose="02010600030101010101" pitchFamily="2" charset="-122"/>
                      </a:rPr>
                      <m:t>&lt;</m:t>
                    </m:r>
                    <m:r>
                      <a:rPr lang="en-US" altLang="zh-CN" sz="1200" i="1" dirty="0">
                        <a:latin typeface="Cambria Math" panose="02040503050406030204" pitchFamily="18" charset="0"/>
                        <a:ea typeface="Cambria Math" panose="02040503050406030204" pitchFamily="18" charset="0"/>
                      </a:rPr>
                      <m:t>1</m:t>
                    </m:r>
                  </m:oMath>
                </a14:m>
                <a:endParaRPr lang="en-US" altLang="zh-CN" sz="1200" dirty="0" smtClean="0">
                  <a:latin typeface="宋体" panose="02010600030101010101" pitchFamily="2" charset="-122"/>
                  <a:ea typeface="宋体" panose="02010600030101010101" pitchFamily="2" charset="-122"/>
                </a:endParaRPr>
              </a:p>
              <a:p>
                <a:pPr algn="l"/>
                <a:r>
                  <a:rPr lang="zh-CN" altLang="en-US" sz="1200" dirty="0" smtClean="0">
                    <a:latin typeface="宋体" panose="02010600030101010101" pitchFamily="2" charset="-122"/>
                    <a:ea typeface="宋体" panose="02010600030101010101" pitchFamily="2" charset="-122"/>
                  </a:rPr>
                  <a:t>    即</a:t>
                </a:r>
                <a:r>
                  <a:rPr lang="zh-CN" altLang="en-US" sz="1200" dirty="0">
                    <a:latin typeface="宋体" panose="02010600030101010101" pitchFamily="2" charset="-122"/>
                    <a:ea typeface="宋体" panose="02010600030101010101" pitchFamily="2" charset="-122"/>
                  </a:rPr>
                  <a:t>中间线段的斜率小于</a:t>
                </a:r>
                <a:r>
                  <a:rPr lang="en-US" altLang="zh-CN" sz="1200" dirty="0">
                    <a:latin typeface="宋体" panose="02010600030101010101" pitchFamily="2" charset="-122"/>
                    <a:ea typeface="宋体" panose="02010600030101010101" pitchFamily="2" charset="-122"/>
                  </a:rPr>
                  <a:t>1,</a:t>
                </a:r>
                <a:r>
                  <a:rPr lang="zh-CN" altLang="en-US" sz="1200" dirty="0">
                    <a:latin typeface="宋体" panose="02010600030101010101" pitchFamily="2" charset="-122"/>
                    <a:ea typeface="宋体" panose="02010600030101010101" pitchFamily="2" charset="-122"/>
                  </a:rPr>
                  <a:t>作用与上一条刚好相反，用于降低图像的对比度。</a:t>
                </a:r>
                <a:endParaRPr lang="en-US" altLang="zh-CN" sz="1200" dirty="0" smtClean="0">
                  <a:latin typeface="宋体" panose="02010600030101010101" pitchFamily="2" charset="-122"/>
                  <a:ea typeface="宋体" panose="02010600030101010101" pitchFamily="2" charset="-122"/>
                </a:endParaRPr>
              </a:p>
              <a:p>
                <a:pPr marL="342900" indent="-342900" algn="l">
                  <a:buFont typeface="Wingdings" panose="05000000000000000000" pitchFamily="2" charset="2"/>
                  <a:buChar char="u"/>
                </a:pPr>
                <a14:m>
                  <m:oMath xmlns:m="http://schemas.openxmlformats.org/officeDocument/2006/math">
                    <m:f>
                      <m:fPr>
                        <m:ctrlPr>
                          <a:rPr lang="en-US" altLang="zh-CN" sz="1200" i="1" dirty="0">
                            <a:latin typeface="Cambria Math" panose="02040503050406030204" pitchFamily="18" charset="0"/>
                            <a:ea typeface="宋体" panose="02010600030101010101" pitchFamily="2" charset="-122"/>
                          </a:rPr>
                        </m:ctrlPr>
                      </m:fPr>
                      <m:num>
                        <m:sSub>
                          <m:sSubPr>
                            <m:ctrlPr>
                              <a:rPr lang="en-US" altLang="zh-CN" sz="1200" i="1">
                                <a:latin typeface="Cambria Math" panose="02040503050406030204" pitchFamily="18" charset="0"/>
                                <a:ea typeface="Cambria Math" panose="02040503050406030204" pitchFamily="18" charset="0"/>
                              </a:rPr>
                            </m:ctrlPr>
                          </m:sSubPr>
                          <m:e>
                            <m:r>
                              <a:rPr lang="en-US" altLang="zh-CN" sz="1200" i="1">
                                <a:latin typeface="Cambria Math" panose="02040503050406030204" pitchFamily="18" charset="0"/>
                                <a:ea typeface="Cambria Math" panose="02040503050406030204" pitchFamily="18" charset="0"/>
                              </a:rPr>
                              <m:t>𝑦</m:t>
                            </m:r>
                          </m:e>
                          <m:sub>
                            <m:r>
                              <a:rPr lang="en-US" altLang="zh-CN" sz="1200" i="1">
                                <a:latin typeface="Cambria Math" panose="02040503050406030204" pitchFamily="18" charset="0"/>
                                <a:ea typeface="Cambria Math" panose="02040503050406030204" pitchFamily="18" charset="0"/>
                              </a:rPr>
                              <m:t>2</m:t>
                            </m:r>
                          </m:sub>
                        </m:sSub>
                        <m:r>
                          <a:rPr lang="en-US" altLang="zh-CN" sz="1200" i="1">
                            <a:latin typeface="Cambria Math" panose="02040503050406030204" pitchFamily="18" charset="0"/>
                            <a:ea typeface="Cambria Math" panose="02040503050406030204" pitchFamily="18" charset="0"/>
                          </a:rPr>
                          <m:t>−</m:t>
                        </m:r>
                        <m:sSub>
                          <m:sSubPr>
                            <m:ctrlPr>
                              <a:rPr lang="en-US" altLang="zh-CN" sz="1200" i="1">
                                <a:latin typeface="Cambria Math" panose="02040503050406030204" pitchFamily="18" charset="0"/>
                                <a:ea typeface="Cambria Math" panose="02040503050406030204" pitchFamily="18" charset="0"/>
                              </a:rPr>
                            </m:ctrlPr>
                          </m:sSubPr>
                          <m:e>
                            <m:r>
                              <a:rPr lang="en-US" altLang="zh-CN" sz="1200" i="1">
                                <a:latin typeface="Cambria Math" panose="02040503050406030204" pitchFamily="18" charset="0"/>
                                <a:ea typeface="Cambria Math" panose="02040503050406030204" pitchFamily="18" charset="0"/>
                              </a:rPr>
                              <m:t>𝑦</m:t>
                            </m:r>
                          </m:e>
                          <m:sub>
                            <m:r>
                              <a:rPr lang="en-US" altLang="zh-CN" sz="1200" i="1">
                                <a:latin typeface="Cambria Math" panose="02040503050406030204" pitchFamily="18" charset="0"/>
                                <a:ea typeface="Cambria Math" panose="02040503050406030204" pitchFamily="18" charset="0"/>
                              </a:rPr>
                              <m:t>1</m:t>
                            </m:r>
                          </m:sub>
                        </m:sSub>
                      </m:num>
                      <m:den>
                        <m:sSub>
                          <m:sSubPr>
                            <m:ctrlPr>
                              <a:rPr lang="en-US" altLang="zh-CN" sz="1200" i="1">
                                <a:latin typeface="Cambria Math" panose="02040503050406030204" pitchFamily="18" charset="0"/>
                                <a:ea typeface="宋体" panose="02010600030101010101" pitchFamily="2" charset="-122"/>
                              </a:rPr>
                            </m:ctrlPr>
                          </m:sSubPr>
                          <m:e>
                            <m:r>
                              <a:rPr lang="en-US" altLang="zh-CN" sz="1200" i="1">
                                <a:latin typeface="Cambria Math" panose="02040503050406030204" pitchFamily="18" charset="0"/>
                                <a:ea typeface="宋体" panose="02010600030101010101" pitchFamily="2" charset="-122"/>
                              </a:rPr>
                              <m:t>𝑥</m:t>
                            </m:r>
                          </m:e>
                          <m:sub>
                            <m:r>
                              <a:rPr lang="en-US" altLang="zh-CN" sz="1200" i="1">
                                <a:latin typeface="Cambria Math" panose="02040503050406030204" pitchFamily="18" charset="0"/>
                                <a:ea typeface="宋体" panose="02010600030101010101" pitchFamily="2" charset="-122"/>
                              </a:rPr>
                              <m:t>2</m:t>
                            </m:r>
                          </m:sub>
                        </m:sSub>
                        <m:r>
                          <a:rPr lang="en-US" altLang="zh-CN" sz="1200" i="1">
                            <a:latin typeface="Cambria Math" panose="02040503050406030204" pitchFamily="18" charset="0"/>
                            <a:ea typeface="宋体" panose="02010600030101010101" pitchFamily="2" charset="-122"/>
                          </a:rPr>
                          <m:t>−</m:t>
                        </m:r>
                        <m:sSub>
                          <m:sSubPr>
                            <m:ctrlPr>
                              <a:rPr lang="en-US" altLang="zh-CN" sz="1200" i="1">
                                <a:latin typeface="Cambria Math" panose="02040503050406030204" pitchFamily="18" charset="0"/>
                                <a:ea typeface="Cambria Math" panose="02040503050406030204" pitchFamily="18" charset="0"/>
                              </a:rPr>
                            </m:ctrlPr>
                          </m:sSubPr>
                          <m:e>
                            <m:r>
                              <a:rPr lang="en-US" altLang="zh-CN" sz="1200" i="1">
                                <a:latin typeface="Cambria Math" panose="02040503050406030204" pitchFamily="18" charset="0"/>
                                <a:ea typeface="Cambria Math" panose="02040503050406030204" pitchFamily="18" charset="0"/>
                              </a:rPr>
                              <m:t>𝑥</m:t>
                            </m:r>
                          </m:e>
                          <m:sub>
                            <m:r>
                              <a:rPr lang="en-US" altLang="zh-CN" sz="1200" i="1">
                                <a:latin typeface="Cambria Math" panose="02040503050406030204" pitchFamily="18" charset="0"/>
                                <a:ea typeface="Cambria Math" panose="02040503050406030204" pitchFamily="18" charset="0"/>
                              </a:rPr>
                              <m:t>1</m:t>
                            </m:r>
                          </m:sub>
                        </m:sSub>
                      </m:den>
                    </m:f>
                    <m:r>
                      <a:rPr lang="en-US" altLang="zh-CN" sz="1200" b="0" i="1" dirty="0" smtClean="0">
                        <a:latin typeface="Cambria Math" panose="02040503050406030204" pitchFamily="18" charset="0"/>
                        <a:ea typeface="宋体" panose="02010600030101010101" pitchFamily="2" charset="-122"/>
                      </a:rPr>
                      <m:t>=</m:t>
                    </m:r>
                    <m:r>
                      <a:rPr lang="en-US" altLang="zh-CN" sz="1200" i="1" dirty="0">
                        <a:latin typeface="Cambria Math" panose="02040503050406030204" pitchFamily="18" charset="0"/>
                        <a:ea typeface="Cambria Math" panose="02040503050406030204" pitchFamily="18" charset="0"/>
                      </a:rPr>
                      <m:t>1</m:t>
                    </m:r>
                    <m:r>
                      <a:rPr lang="en-US" altLang="zh-CN" sz="1200" i="1" dirty="0">
                        <a:latin typeface="Cambria Math" panose="02040503050406030204" pitchFamily="18" charset="0"/>
                        <a:ea typeface="宋体" panose="02010600030101010101" pitchFamily="2" charset="-122"/>
                      </a:rPr>
                      <m:t> </m:t>
                    </m:r>
                  </m:oMath>
                </a14:m>
                <a:endParaRPr lang="en-US" altLang="zh-CN" sz="1200" dirty="0" smtClean="0">
                  <a:latin typeface="宋体" panose="02010600030101010101" pitchFamily="2" charset="-122"/>
                  <a:ea typeface="宋体" panose="02010600030101010101" pitchFamily="2" charset="-122"/>
                </a:endParaRPr>
              </a:p>
              <a:p>
                <a:pPr algn="l"/>
                <a:r>
                  <a:rPr lang="zh-CN" altLang="en-US" sz="1200" dirty="0" smtClean="0">
                    <a:latin typeface="宋体" panose="02010600030101010101" pitchFamily="2" charset="-122"/>
                    <a:ea typeface="宋体" panose="02010600030101010101" pitchFamily="2" charset="-122"/>
                  </a:rPr>
                  <a:t>    此时</a:t>
                </a:r>
                <a:r>
                  <a:rPr lang="zh-CN" altLang="en-US" sz="1200" dirty="0">
                    <a:latin typeface="宋体" panose="02010600030101010101" pitchFamily="2" charset="-122"/>
                    <a:ea typeface="宋体" panose="02010600030101010101" pitchFamily="2" charset="-122"/>
                  </a:rPr>
                  <a:t>变换函数变化为一个线性函数，它将产生一个没有变化的图像。</a:t>
                </a:r>
                <a:endParaRPr lang="en-US" altLang="zh-CN" sz="1200" dirty="0" smtClean="0">
                  <a:latin typeface="宋体" panose="02010600030101010101" pitchFamily="2" charset="-122"/>
                  <a:ea typeface="宋体" panose="02010600030101010101" pitchFamily="2" charset="-122"/>
                </a:endParaRPr>
              </a:p>
              <a:p>
                <a:pPr marL="342900" indent="-342900" algn="l">
                  <a:buFont typeface="Wingdings" panose="05000000000000000000" pitchFamily="2" charset="2"/>
                  <a:buChar char="u"/>
                </a:pPr>
                <a14:m>
                  <m:oMath xmlns:m="http://schemas.openxmlformats.org/officeDocument/2006/math">
                    <m:sSub>
                      <m:sSubPr>
                        <m:ctrlPr>
                          <a:rPr lang="en-US" altLang="zh-CN" sz="1200" i="1">
                            <a:latin typeface="Cambria Math" panose="02040503050406030204" pitchFamily="18" charset="0"/>
                            <a:ea typeface="宋体" panose="02010600030101010101" pitchFamily="2" charset="-122"/>
                          </a:rPr>
                        </m:ctrlPr>
                      </m:sSubPr>
                      <m:e>
                        <m:r>
                          <a:rPr lang="en-US" altLang="zh-CN" sz="1200" i="1">
                            <a:latin typeface="Cambria Math" panose="02040503050406030204" pitchFamily="18" charset="0"/>
                            <a:ea typeface="宋体" panose="02010600030101010101" pitchFamily="2" charset="-122"/>
                          </a:rPr>
                          <m:t>𝑥</m:t>
                        </m:r>
                      </m:e>
                      <m:sub>
                        <m:r>
                          <a:rPr lang="en-US" altLang="zh-CN" sz="1200" i="1">
                            <a:latin typeface="Cambria Math" panose="02040503050406030204" pitchFamily="18" charset="0"/>
                            <a:ea typeface="宋体" panose="02010600030101010101" pitchFamily="2" charset="-122"/>
                          </a:rPr>
                          <m:t>2</m:t>
                        </m:r>
                      </m:sub>
                    </m:sSub>
                    <m:r>
                      <a:rPr lang="en-US" altLang="zh-CN" sz="1200" i="1">
                        <a:latin typeface="Cambria Math" panose="02040503050406030204" pitchFamily="18" charset="0"/>
                        <a:ea typeface="宋体" panose="02010600030101010101" pitchFamily="2" charset="-122"/>
                      </a:rPr>
                      <m:t>=</m:t>
                    </m:r>
                    <m:sSub>
                      <m:sSubPr>
                        <m:ctrlPr>
                          <a:rPr lang="en-US" altLang="zh-CN" sz="1200" i="1">
                            <a:latin typeface="Cambria Math" panose="02040503050406030204" pitchFamily="18" charset="0"/>
                            <a:ea typeface="Cambria Math" panose="02040503050406030204" pitchFamily="18" charset="0"/>
                          </a:rPr>
                        </m:ctrlPr>
                      </m:sSubPr>
                      <m:e>
                        <m:r>
                          <a:rPr lang="en-US" altLang="zh-CN" sz="1200" i="1">
                            <a:latin typeface="Cambria Math" panose="02040503050406030204" pitchFamily="18" charset="0"/>
                            <a:ea typeface="Cambria Math" panose="02040503050406030204" pitchFamily="18" charset="0"/>
                          </a:rPr>
                          <m:t>𝑥</m:t>
                        </m:r>
                      </m:e>
                      <m:sub>
                        <m:r>
                          <a:rPr lang="en-US" altLang="zh-CN" sz="1200" i="1">
                            <a:latin typeface="Cambria Math" panose="02040503050406030204" pitchFamily="18" charset="0"/>
                            <a:ea typeface="Cambria Math" panose="02040503050406030204" pitchFamily="18" charset="0"/>
                          </a:rPr>
                          <m:t>1, </m:t>
                        </m:r>
                      </m:sub>
                    </m:sSub>
                    <m:sSub>
                      <m:sSubPr>
                        <m:ctrlPr>
                          <a:rPr lang="en-US" altLang="zh-CN" sz="1200" i="1">
                            <a:latin typeface="Cambria Math" panose="02040503050406030204" pitchFamily="18" charset="0"/>
                            <a:ea typeface="Cambria Math" panose="02040503050406030204" pitchFamily="18" charset="0"/>
                          </a:rPr>
                        </m:ctrlPr>
                      </m:sSubPr>
                      <m:e>
                        <m:r>
                          <a:rPr lang="en-US" altLang="zh-CN" sz="1200" i="1">
                            <a:latin typeface="Cambria Math" panose="02040503050406030204" pitchFamily="18" charset="0"/>
                            <a:ea typeface="Cambria Math" panose="02040503050406030204" pitchFamily="18" charset="0"/>
                          </a:rPr>
                          <m:t>𝑦</m:t>
                        </m:r>
                      </m:e>
                      <m:sub>
                        <m:r>
                          <a:rPr lang="en-US" altLang="zh-CN" sz="1200" i="1">
                            <a:latin typeface="Cambria Math" panose="02040503050406030204" pitchFamily="18" charset="0"/>
                            <a:ea typeface="Cambria Math" panose="02040503050406030204" pitchFamily="18" charset="0"/>
                          </a:rPr>
                          <m:t>1</m:t>
                        </m:r>
                      </m:sub>
                    </m:sSub>
                    <m:r>
                      <a:rPr lang="en-US" altLang="zh-CN" sz="1200" i="1">
                        <a:latin typeface="Cambria Math" panose="02040503050406030204" pitchFamily="18" charset="0"/>
                        <a:ea typeface="Cambria Math" panose="02040503050406030204" pitchFamily="18" charset="0"/>
                      </a:rPr>
                      <m:t>=0,</m:t>
                    </m:r>
                    <m:sSub>
                      <m:sSubPr>
                        <m:ctrlPr>
                          <a:rPr lang="en-US" altLang="zh-CN" sz="1200" i="1">
                            <a:latin typeface="Cambria Math" panose="02040503050406030204" pitchFamily="18" charset="0"/>
                            <a:ea typeface="Cambria Math" panose="02040503050406030204" pitchFamily="18" charset="0"/>
                          </a:rPr>
                        </m:ctrlPr>
                      </m:sSubPr>
                      <m:e>
                        <m:r>
                          <a:rPr lang="en-US" altLang="zh-CN" sz="1200" i="1">
                            <a:latin typeface="Cambria Math" panose="02040503050406030204" pitchFamily="18" charset="0"/>
                            <a:ea typeface="Cambria Math" panose="02040503050406030204" pitchFamily="18" charset="0"/>
                          </a:rPr>
                          <m:t>𝑦</m:t>
                        </m:r>
                      </m:e>
                      <m:sub>
                        <m:r>
                          <a:rPr lang="en-US" altLang="zh-CN" sz="1200" i="1">
                            <a:latin typeface="Cambria Math" panose="02040503050406030204" pitchFamily="18" charset="0"/>
                            <a:ea typeface="Cambria Math" panose="02040503050406030204" pitchFamily="18" charset="0"/>
                          </a:rPr>
                          <m:t>2</m:t>
                        </m:r>
                      </m:sub>
                    </m:sSub>
                    <m:r>
                      <a:rPr lang="en-US" altLang="zh-CN" sz="1200" i="1">
                        <a:latin typeface="Cambria Math" panose="02040503050406030204" pitchFamily="18" charset="0"/>
                        <a:ea typeface="Cambria Math" panose="02040503050406030204" pitchFamily="18" charset="0"/>
                      </a:rPr>
                      <m:t>=255 </m:t>
                    </m:r>
                  </m:oMath>
                </a14:m>
                <a:endParaRPr lang="en-US" altLang="zh-CN" sz="1200" dirty="0" smtClean="0">
                  <a:latin typeface="宋体" panose="02010600030101010101" pitchFamily="2" charset="-122"/>
                  <a:ea typeface="宋体" panose="02010600030101010101" pitchFamily="2" charset="-122"/>
                </a:endParaRPr>
              </a:p>
              <a:p>
                <a:pPr algn="l"/>
                <a:r>
                  <a:rPr lang="zh-CN" altLang="en-US" sz="1200" dirty="0" smtClean="0">
                    <a:latin typeface="宋体" panose="02010600030101010101" pitchFamily="2" charset="-122"/>
                    <a:ea typeface="宋体" panose="02010600030101010101" pitchFamily="2" charset="-122"/>
                  </a:rPr>
                  <a:t>这</a:t>
                </a:r>
                <a:r>
                  <a:rPr lang="zh-CN" altLang="en-US" sz="1200" dirty="0">
                    <a:latin typeface="宋体" panose="02010600030101010101" pitchFamily="2" charset="-122"/>
                    <a:ea typeface="宋体" panose="02010600030101010101" pitchFamily="2" charset="-122"/>
                  </a:rPr>
                  <a:t>也是一种特殊情况，此时变换函数变为阈值函数，产生二值图像。</a:t>
                </a:r>
                <a:endParaRPr lang="en-US" altLang="zh-CN" sz="1200" dirty="0">
                  <a:latin typeface="宋体" panose="02010600030101010101" pitchFamily="2" charset="-122"/>
                  <a:ea typeface="宋体" panose="02010600030101010101" pitchFamily="2" charset="-122"/>
                </a:endParaRPr>
              </a:p>
              <a:p>
                <a:pPr algn="l"/>
                <a:endParaRPr lang="en-US" altLang="zh-CN" sz="1200" dirty="0" smtClean="0">
                  <a:latin typeface="宋体" panose="02010600030101010101" pitchFamily="2" charset="-122"/>
                  <a:ea typeface="宋体" panose="02010600030101010101" pitchFamily="2" charset="-122"/>
                </a:endParaRPr>
              </a:p>
              <a:p>
                <a:pPr algn="l"/>
                <a:endParaRPr lang="en-US" altLang="zh-CN" sz="1200" dirty="0">
                  <a:latin typeface="宋体" panose="02010600030101010101" pitchFamily="2" charset="-122"/>
                  <a:ea typeface="宋体" panose="02010600030101010101" pitchFamily="2" charset="-122"/>
                </a:endParaRPr>
              </a:p>
              <a:p>
                <a:pPr algn="l"/>
                <a:endParaRPr lang="zh-CN" altLang="en-US" dirty="0"/>
              </a:p>
            </p:txBody>
          </p:sp>
        </mc:Choice>
        <mc:Fallback xmlns="">
          <p:sp>
            <p:nvSpPr>
              <p:cNvPr id="5" name="副标题 4">
                <a:extLst>
                  <a:ext uri="{FF2B5EF4-FFF2-40B4-BE49-F238E27FC236}">
                    <a16:creationId xmlns:a16="http://schemas.microsoft.com/office/drawing/2014/main" id="{CD245243-235F-F38A-7F70-7BA3FBF4ECE0}"/>
                  </a:ext>
                </a:extLst>
              </p:cNvPr>
              <p:cNvSpPr>
                <a:spLocks noGrp="1" noRot="1" noChangeAspect="1" noMove="1" noResize="1" noEditPoints="1" noAdjustHandles="1" noChangeArrowheads="1" noChangeShapeType="1" noTextEdit="1"/>
              </p:cNvSpPr>
              <p:nvPr>
                <p:ph type="subTitle" idx="1"/>
              </p:nvPr>
            </p:nvSpPr>
            <p:spPr>
              <a:xfrm>
                <a:off x="1218570" y="1534160"/>
                <a:ext cx="6465907" cy="3609340"/>
              </a:xfrm>
              <a:blipFill>
                <a:blip r:embed="rId2"/>
                <a:stretch>
                  <a:fillRect l="-94"/>
                </a:stretch>
              </a:blipFill>
            </p:spPr>
            <p:txBody>
              <a:bodyPr/>
              <a:lstStyle/>
              <a:p>
                <a:r>
                  <a:rPr lang="zh-CN" altLang="en-US">
                    <a:noFill/>
                  </a:rPr>
                  <a:t> </a:t>
                </a:r>
              </a:p>
            </p:txBody>
          </p:sp>
        </mc:Fallback>
      </mc:AlternateContent>
      <p:sp>
        <p:nvSpPr>
          <p:cNvPr id="2" name="文本框 1"/>
          <p:cNvSpPr txBox="1"/>
          <p:nvPr/>
        </p:nvSpPr>
        <p:spPr>
          <a:xfrm>
            <a:off x="3931920" y="284480"/>
            <a:ext cx="5842000" cy="369332"/>
          </a:xfrm>
          <a:prstGeom prst="rect">
            <a:avLst/>
          </a:prstGeom>
          <a:noFill/>
        </p:spPr>
        <p:txBody>
          <a:bodyPr wrap="square" rtlCol="0">
            <a:spAutoFit/>
          </a:bodyPr>
          <a:lstStyle/>
          <a:p>
            <a:pPr algn="ctr"/>
            <a:r>
              <a:rPr lang="en-US" altLang="zh-CN" dirty="0" smtClean="0">
                <a:solidFill>
                  <a:srgbClr val="7030A0"/>
                </a:solidFill>
                <a:latin typeface="宋体" panose="02010600030101010101" pitchFamily="2" charset="-122"/>
                <a:ea typeface="宋体" panose="02010600030101010101" pitchFamily="2" charset="-122"/>
              </a:rPr>
              <a:t>2.4 </a:t>
            </a:r>
            <a:r>
              <a:rPr lang="zh-CN" altLang="en-US" dirty="0" smtClean="0">
                <a:solidFill>
                  <a:srgbClr val="7030A0"/>
                </a:solidFill>
                <a:latin typeface="宋体" panose="02010600030101010101" pitchFamily="2" charset="-122"/>
                <a:ea typeface="宋体" panose="02010600030101010101" pitchFamily="2" charset="-122"/>
              </a:rPr>
              <a:t>灰度拉伸 </a:t>
            </a:r>
            <a:r>
              <a:rPr lang="en-US" altLang="zh-CN" dirty="0" smtClean="0">
                <a:solidFill>
                  <a:srgbClr val="7030A0"/>
                </a:solidFill>
                <a:latin typeface="宋体" panose="02010600030101010101" pitchFamily="2" charset="-122"/>
                <a:ea typeface="宋体" panose="02010600030101010101" pitchFamily="2" charset="-122"/>
              </a:rPr>
              <a:t>· 2.4.1 </a:t>
            </a:r>
            <a:r>
              <a:rPr lang="zh-CN" altLang="en-US" dirty="0" smtClean="0">
                <a:solidFill>
                  <a:srgbClr val="7030A0"/>
                </a:solidFill>
                <a:latin typeface="宋体" panose="02010600030101010101" pitchFamily="2" charset="-122"/>
                <a:ea typeface="宋体" panose="02010600030101010101" pitchFamily="2" charset="-122"/>
              </a:rPr>
              <a:t>基本原理</a:t>
            </a:r>
            <a:endParaRPr lang="zh-CN" altLang="en-US" dirty="0">
              <a:solidFill>
                <a:srgbClr val="7030A0"/>
              </a:solidFill>
            </a:endParaRPr>
          </a:p>
        </p:txBody>
      </p:sp>
      <p:pic>
        <p:nvPicPr>
          <p:cNvPr id="3" name="图片 2"/>
          <p:cNvPicPr>
            <a:picLocks noChangeAspect="1"/>
          </p:cNvPicPr>
          <p:nvPr/>
        </p:nvPicPr>
        <p:blipFill rotWithShape="1">
          <a:blip r:embed="rId3">
            <a:extLst>
              <a:ext uri="{28A0092B-C50C-407E-A947-70E740481C1C}">
                <a14:useLocalDpi xmlns:a14="http://schemas.microsoft.com/office/drawing/2010/main" val="0"/>
              </a:ext>
            </a:extLst>
          </a:blip>
          <a:srcRect l="16320" t="-3401" r="8649" b="3401"/>
          <a:stretch/>
        </p:blipFill>
        <p:spPr>
          <a:xfrm>
            <a:off x="7684477" y="1534160"/>
            <a:ext cx="4149969" cy="3877627"/>
          </a:xfrm>
          <a:prstGeom prst="rect">
            <a:avLst/>
          </a:prstGeom>
        </p:spPr>
      </p:pic>
    </p:spTree>
    <p:extLst>
      <p:ext uri="{BB962C8B-B14F-4D97-AF65-F5344CB8AC3E}">
        <p14:creationId xmlns:p14="http://schemas.microsoft.com/office/powerpoint/2010/main" val="166232468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F428643-1191-2961-D654-E31A8D0E4933}"/>
              </a:ext>
            </a:extLst>
          </p:cNvPr>
          <p:cNvSpPr>
            <a:spLocks noGrp="1"/>
          </p:cNvSpPr>
          <p:nvPr>
            <p:ph type="ctrTitle"/>
          </p:nvPr>
        </p:nvSpPr>
        <p:spPr>
          <a:xfrm>
            <a:off x="1300480" y="1026160"/>
            <a:ext cx="9144000" cy="508000"/>
          </a:xfrm>
        </p:spPr>
        <p:txBody>
          <a:bodyPr/>
          <a:lstStyle/>
          <a:p>
            <a:pPr marL="457200" indent="-457200" algn="l">
              <a:buFont typeface="Wingdings" panose="05000000000000000000" pitchFamily="2" charset="2"/>
              <a:buChar char="Ø"/>
            </a:pPr>
            <a:r>
              <a:rPr lang="zh-CN" altLang="en-US" sz="2800" dirty="0">
                <a:latin typeface="宋体" panose="02010600030101010101" pitchFamily="2" charset="-122"/>
                <a:ea typeface="宋体" panose="02010600030101010101" pitchFamily="2" charset="-122"/>
              </a:rPr>
              <a:t>灰度拉伸</a:t>
            </a:r>
            <a:r>
              <a:rPr lang="en-US" altLang="zh-CN" sz="2800" dirty="0" smtClean="0">
                <a:latin typeface="宋体" panose="02010600030101010101" pitchFamily="2" charset="-122"/>
                <a:ea typeface="宋体" panose="02010600030101010101" pitchFamily="2" charset="-122"/>
              </a:rPr>
              <a:t>·</a:t>
            </a:r>
            <a:r>
              <a:rPr lang="zh-CN" altLang="en-US" sz="2800" dirty="0" smtClean="0">
                <a:latin typeface="宋体" panose="02010600030101010101" pitchFamily="2" charset="-122"/>
                <a:ea typeface="宋体" panose="02010600030101010101" pitchFamily="2" charset="-122"/>
              </a:rPr>
              <a:t>编码实现</a:t>
            </a:r>
            <a:endParaRPr lang="zh-CN" altLang="en-US" sz="2800" dirty="0">
              <a:latin typeface="宋体" panose="02010600030101010101" pitchFamily="2" charset="-122"/>
              <a:ea typeface="宋体" panose="02010600030101010101" pitchFamily="2" charset="-122"/>
            </a:endParaRPr>
          </a:p>
        </p:txBody>
      </p:sp>
      <p:sp>
        <p:nvSpPr>
          <p:cNvPr id="5" name="副标题 4">
            <a:extLst>
              <a:ext uri="{FF2B5EF4-FFF2-40B4-BE49-F238E27FC236}">
                <a16:creationId xmlns:a16="http://schemas.microsoft.com/office/drawing/2014/main" id="{CD245243-235F-F38A-7F70-7BA3FBF4ECE0}"/>
              </a:ext>
            </a:extLst>
          </p:cNvPr>
          <p:cNvSpPr>
            <a:spLocks noGrp="1"/>
          </p:cNvSpPr>
          <p:nvPr>
            <p:ph type="subTitle" idx="1"/>
          </p:nvPr>
        </p:nvSpPr>
        <p:spPr>
          <a:xfrm>
            <a:off x="1218570" y="1534160"/>
            <a:ext cx="4628315" cy="3609340"/>
          </a:xfrm>
        </p:spPr>
        <p:txBody>
          <a:bodyPr/>
          <a:lstStyle/>
          <a:p>
            <a:pPr algn="l"/>
            <a:r>
              <a:rPr lang="zh-CN" altLang="en-US" sz="1200" dirty="0" smtClean="0">
                <a:latin typeface="宋体" panose="02010600030101010101" pitchFamily="2" charset="-122"/>
                <a:ea typeface="宋体" panose="02010600030101010101" pitchFamily="2" charset="-122"/>
              </a:rPr>
              <a:t>    借助</a:t>
            </a:r>
            <a:r>
              <a:rPr lang="en-US" altLang="zh-CN" sz="1200" dirty="0" err="1" smtClean="0">
                <a:latin typeface="宋体" panose="02010600030101010101" pitchFamily="2" charset="-122"/>
                <a:ea typeface="宋体" panose="02010600030101010101" pitchFamily="2" charset="-122"/>
              </a:rPr>
              <a:t>imadjust</a:t>
            </a:r>
            <a:r>
              <a:rPr lang="zh-CN" altLang="en-US" sz="1200" dirty="0" smtClean="0">
                <a:latin typeface="宋体" panose="02010600030101010101" pitchFamily="2" charset="-122"/>
                <a:ea typeface="宋体" panose="02010600030101010101" pitchFamily="2" charset="-122"/>
              </a:rPr>
              <a:t>函数</a:t>
            </a:r>
            <a:r>
              <a:rPr lang="zh-CN" altLang="en-US" sz="1200" dirty="0">
                <a:latin typeface="宋体" panose="02010600030101010101" pitchFamily="2" charset="-122"/>
                <a:ea typeface="宋体" panose="02010600030101010101" pitchFamily="2" charset="-122"/>
              </a:rPr>
              <a:t>，可以非常容易地实现图像的灰度拉伸。下面</a:t>
            </a:r>
            <a:r>
              <a:rPr lang="zh-CN" altLang="en-US" sz="1200" dirty="0" smtClean="0">
                <a:latin typeface="宋体" panose="02010600030101010101" pitchFamily="2" charset="-122"/>
                <a:ea typeface="宋体" panose="02010600030101010101" pitchFamily="2" charset="-122"/>
              </a:rPr>
              <a:t>这段</a:t>
            </a:r>
            <a:r>
              <a:rPr lang="zh-CN" altLang="en-US" sz="1200" dirty="0">
                <a:latin typeface="宋体" panose="02010600030101010101" pitchFamily="2" charset="-122"/>
                <a:ea typeface="宋体" panose="02010600030101010101" pitchFamily="2" charset="-122"/>
              </a:rPr>
              <a:t>示例代码首先运用灰度拉伸方法将原图的对比度降低，然后再对低对比度图像</a:t>
            </a:r>
            <a:r>
              <a:rPr lang="zh-CN" altLang="en-US" sz="1200" dirty="0" smtClean="0">
                <a:latin typeface="宋体" panose="02010600030101010101" pitchFamily="2" charset="-122"/>
                <a:ea typeface="宋体" panose="02010600030101010101" pitchFamily="2" charset="-122"/>
              </a:rPr>
              <a:t>进行灰度</a:t>
            </a:r>
            <a:r>
              <a:rPr lang="zh-CN" altLang="en-US" sz="1200" dirty="0">
                <a:latin typeface="宋体" panose="02010600030101010101" pitchFamily="2" charset="-122"/>
                <a:ea typeface="宋体" panose="02010600030101010101" pitchFamily="2" charset="-122"/>
              </a:rPr>
              <a:t>拉伸，从而使其对比度变大。该程序的运行结果如图</a:t>
            </a:r>
            <a:r>
              <a:rPr lang="en-US" altLang="zh-CN" sz="1200" dirty="0">
                <a:latin typeface="宋体" panose="02010600030101010101" pitchFamily="2" charset="-122"/>
                <a:ea typeface="宋体" panose="02010600030101010101" pitchFamily="2" charset="-122"/>
              </a:rPr>
              <a:t>2-23</a:t>
            </a:r>
            <a:r>
              <a:rPr lang="zh-CN" altLang="en-US" sz="1200" dirty="0">
                <a:latin typeface="宋体" panose="02010600030101010101" pitchFamily="2" charset="-122"/>
                <a:ea typeface="宋体" panose="02010600030101010101" pitchFamily="2" charset="-122"/>
              </a:rPr>
              <a:t>所示。</a:t>
            </a:r>
            <a:endParaRPr lang="en-US" altLang="zh-CN" sz="1200" dirty="0">
              <a:latin typeface="宋体" panose="02010600030101010101" pitchFamily="2" charset="-122"/>
              <a:ea typeface="宋体" panose="02010600030101010101" pitchFamily="2" charset="-122"/>
            </a:endParaRPr>
          </a:p>
          <a:p>
            <a:pPr algn="l"/>
            <a:endParaRPr lang="en-US" altLang="zh-CN" sz="1200" dirty="0">
              <a:latin typeface="宋体" panose="02010600030101010101" pitchFamily="2" charset="-122"/>
              <a:ea typeface="宋体" panose="02010600030101010101" pitchFamily="2" charset="-122"/>
            </a:endParaRPr>
          </a:p>
          <a:p>
            <a:pPr algn="l"/>
            <a:r>
              <a:rPr lang="en-US" altLang="zh-CN" sz="1200" dirty="0" err="1">
                <a:latin typeface="宋体" panose="02010600030101010101" pitchFamily="2" charset="-122"/>
                <a:ea typeface="宋体" panose="02010600030101010101" pitchFamily="2" charset="-122"/>
              </a:rPr>
              <a:t>i</a:t>
            </a:r>
            <a:r>
              <a:rPr lang="en-US" altLang="zh-CN" sz="1200" dirty="0">
                <a:latin typeface="宋体" panose="02010600030101010101" pitchFamily="2" charset="-122"/>
                <a:ea typeface="宋体" panose="02010600030101010101" pitchFamily="2" charset="-122"/>
              </a:rPr>
              <a:t> = rgb2gray(</a:t>
            </a:r>
            <a:r>
              <a:rPr lang="en-US" altLang="zh-CN" sz="1200" dirty="0" err="1">
                <a:latin typeface="宋体" panose="02010600030101010101" pitchFamily="2" charset="-122"/>
                <a:ea typeface="宋体" panose="02010600030101010101" pitchFamily="2" charset="-122"/>
              </a:rPr>
              <a:t>imread</a:t>
            </a:r>
            <a:r>
              <a:rPr lang="en-US" altLang="zh-CN" sz="1200" dirty="0">
                <a:latin typeface="宋体" panose="02010600030101010101" pitchFamily="2" charset="-122"/>
                <a:ea typeface="宋体" panose="02010600030101010101" pitchFamily="2" charset="-122"/>
              </a:rPr>
              <a:t>('./resources/ch2/lena.jpg'));</a:t>
            </a:r>
          </a:p>
          <a:p>
            <a:pPr algn="l"/>
            <a:r>
              <a:rPr lang="en-US" altLang="zh-CN" sz="1200" dirty="0">
                <a:latin typeface="宋体" panose="02010600030101010101" pitchFamily="2" charset="-122"/>
                <a:ea typeface="宋体" panose="02010600030101010101" pitchFamily="2" charset="-122"/>
              </a:rPr>
              <a:t>L = </a:t>
            </a:r>
            <a:r>
              <a:rPr lang="en-US" altLang="zh-CN" sz="1200" dirty="0" err="1">
                <a:latin typeface="宋体" panose="02010600030101010101" pitchFamily="2" charset="-122"/>
                <a:ea typeface="宋体" panose="02010600030101010101" pitchFamily="2" charset="-122"/>
              </a:rPr>
              <a:t>imadjust</a:t>
            </a:r>
            <a:r>
              <a:rPr lang="en-US" altLang="zh-CN" sz="1200" dirty="0">
                <a:latin typeface="宋体" panose="02010600030101010101" pitchFamily="2" charset="-122"/>
                <a:ea typeface="宋体" panose="02010600030101010101" pitchFamily="2" charset="-122"/>
              </a:rPr>
              <a:t>(</a:t>
            </a:r>
            <a:r>
              <a:rPr lang="en-US" altLang="zh-CN" sz="1200" dirty="0" err="1">
                <a:latin typeface="宋体" panose="02010600030101010101" pitchFamily="2" charset="-122"/>
                <a:ea typeface="宋体" panose="02010600030101010101" pitchFamily="2" charset="-122"/>
              </a:rPr>
              <a:t>i</a:t>
            </a:r>
            <a:r>
              <a:rPr lang="en-US" altLang="zh-CN" sz="1200" dirty="0">
                <a:latin typeface="宋体" panose="02010600030101010101" pitchFamily="2" charset="-122"/>
                <a:ea typeface="宋体" panose="02010600030101010101" pitchFamily="2" charset="-122"/>
              </a:rPr>
              <a:t>,[ ],[50/255;150/255]);</a:t>
            </a:r>
          </a:p>
          <a:p>
            <a:pPr algn="l"/>
            <a:r>
              <a:rPr lang="en-US" altLang="zh-CN" sz="1200" dirty="0">
                <a:latin typeface="宋体" panose="02010600030101010101" pitchFamily="2" charset="-122"/>
                <a:ea typeface="宋体" panose="02010600030101010101" pitchFamily="2" charset="-122"/>
              </a:rPr>
              <a:t>J = </a:t>
            </a:r>
            <a:r>
              <a:rPr lang="en-US" altLang="zh-CN" sz="1200" dirty="0" err="1">
                <a:latin typeface="宋体" panose="02010600030101010101" pitchFamily="2" charset="-122"/>
                <a:ea typeface="宋体" panose="02010600030101010101" pitchFamily="2" charset="-122"/>
              </a:rPr>
              <a:t>imadjust</a:t>
            </a:r>
            <a:r>
              <a:rPr lang="en-US" altLang="zh-CN" sz="1200" dirty="0">
                <a:latin typeface="宋体" panose="02010600030101010101" pitchFamily="2" charset="-122"/>
                <a:ea typeface="宋体" panose="02010600030101010101" pitchFamily="2" charset="-122"/>
              </a:rPr>
              <a:t>(L,[50/255;150/255 ],[20/255;230/255]); </a:t>
            </a:r>
          </a:p>
          <a:p>
            <a:pPr algn="l"/>
            <a:r>
              <a:rPr lang="en-US" altLang="zh-CN" sz="1200" dirty="0">
                <a:latin typeface="宋体" panose="02010600030101010101" pitchFamily="2" charset="-122"/>
                <a:ea typeface="宋体" panose="02010600030101010101" pitchFamily="2" charset="-122"/>
              </a:rPr>
              <a:t>subplot(221),</a:t>
            </a:r>
            <a:r>
              <a:rPr lang="en-US" altLang="zh-CN" sz="1200" dirty="0" err="1">
                <a:latin typeface="宋体" panose="02010600030101010101" pitchFamily="2" charset="-122"/>
                <a:ea typeface="宋体" panose="02010600030101010101" pitchFamily="2" charset="-122"/>
              </a:rPr>
              <a:t>imshow</a:t>
            </a:r>
            <a:r>
              <a:rPr lang="en-US" altLang="zh-CN" sz="1200" dirty="0">
                <a:latin typeface="宋体" panose="02010600030101010101" pitchFamily="2" charset="-122"/>
                <a:ea typeface="宋体" panose="02010600030101010101" pitchFamily="2" charset="-122"/>
              </a:rPr>
              <a:t>(L), title('low contrast');</a:t>
            </a:r>
          </a:p>
          <a:p>
            <a:pPr algn="l"/>
            <a:r>
              <a:rPr lang="en-US" altLang="zh-CN" sz="1200" dirty="0">
                <a:latin typeface="宋体" panose="02010600030101010101" pitchFamily="2" charset="-122"/>
                <a:ea typeface="宋体" panose="02010600030101010101" pitchFamily="2" charset="-122"/>
              </a:rPr>
              <a:t>subplot (222),</a:t>
            </a:r>
            <a:r>
              <a:rPr lang="en-US" altLang="zh-CN" sz="1200" dirty="0" err="1">
                <a:latin typeface="宋体" panose="02010600030101010101" pitchFamily="2" charset="-122"/>
                <a:ea typeface="宋体" panose="02010600030101010101" pitchFamily="2" charset="-122"/>
              </a:rPr>
              <a:t>imhist</a:t>
            </a:r>
            <a:r>
              <a:rPr lang="en-US" altLang="zh-CN" sz="1200" dirty="0">
                <a:latin typeface="宋体" panose="02010600030101010101" pitchFamily="2" charset="-122"/>
                <a:ea typeface="宋体" panose="02010600030101010101" pitchFamily="2" charset="-122"/>
              </a:rPr>
              <a:t>(L), title('low contrast');</a:t>
            </a:r>
          </a:p>
          <a:p>
            <a:pPr algn="l"/>
            <a:r>
              <a:rPr lang="en-US" altLang="zh-CN" sz="1200" dirty="0">
                <a:latin typeface="宋体" panose="02010600030101010101" pitchFamily="2" charset="-122"/>
                <a:ea typeface="宋体" panose="02010600030101010101" pitchFamily="2" charset="-122"/>
              </a:rPr>
              <a:t>subplot (223),</a:t>
            </a:r>
            <a:r>
              <a:rPr lang="en-US" altLang="zh-CN" sz="1200" dirty="0" err="1">
                <a:latin typeface="宋体" panose="02010600030101010101" pitchFamily="2" charset="-122"/>
                <a:ea typeface="宋体" panose="02010600030101010101" pitchFamily="2" charset="-122"/>
              </a:rPr>
              <a:t>imshow</a:t>
            </a:r>
            <a:r>
              <a:rPr lang="en-US" altLang="zh-CN" sz="1200" dirty="0">
                <a:latin typeface="宋体" panose="02010600030101010101" pitchFamily="2" charset="-122"/>
                <a:ea typeface="宋体" panose="02010600030101010101" pitchFamily="2" charset="-122"/>
              </a:rPr>
              <a:t>(J), title('gray contrast');</a:t>
            </a:r>
          </a:p>
          <a:p>
            <a:pPr algn="l"/>
            <a:r>
              <a:rPr lang="en-US" altLang="zh-CN" sz="1200" dirty="0">
                <a:latin typeface="宋体" panose="02010600030101010101" pitchFamily="2" charset="-122"/>
                <a:ea typeface="宋体" panose="02010600030101010101" pitchFamily="2" charset="-122"/>
              </a:rPr>
              <a:t>subplot (224),</a:t>
            </a:r>
            <a:r>
              <a:rPr lang="en-US" altLang="zh-CN" sz="1200" dirty="0" err="1">
                <a:latin typeface="宋体" panose="02010600030101010101" pitchFamily="2" charset="-122"/>
                <a:ea typeface="宋体" panose="02010600030101010101" pitchFamily="2" charset="-122"/>
              </a:rPr>
              <a:t>imhist</a:t>
            </a:r>
            <a:r>
              <a:rPr lang="en-US" altLang="zh-CN" sz="1200" dirty="0">
                <a:latin typeface="宋体" panose="02010600030101010101" pitchFamily="2" charset="-122"/>
                <a:ea typeface="宋体" panose="02010600030101010101" pitchFamily="2" charset="-122"/>
              </a:rPr>
              <a:t>(J), title('gray contrast');</a:t>
            </a:r>
          </a:p>
          <a:p>
            <a:pPr algn="l"/>
            <a:endParaRPr lang="en-US" altLang="zh-CN" sz="1200" dirty="0" smtClean="0">
              <a:latin typeface="宋体" panose="02010600030101010101" pitchFamily="2" charset="-122"/>
              <a:ea typeface="宋体" panose="02010600030101010101" pitchFamily="2" charset="-122"/>
            </a:endParaRPr>
          </a:p>
          <a:p>
            <a:pPr algn="l"/>
            <a:endParaRPr lang="en-US" altLang="zh-CN" sz="1200" dirty="0">
              <a:latin typeface="宋体" panose="02010600030101010101" pitchFamily="2" charset="-122"/>
              <a:ea typeface="宋体" panose="02010600030101010101" pitchFamily="2" charset="-122"/>
            </a:endParaRPr>
          </a:p>
          <a:p>
            <a:pPr algn="l"/>
            <a:endParaRPr lang="zh-CN" altLang="en-US" dirty="0"/>
          </a:p>
        </p:txBody>
      </p:sp>
      <p:sp>
        <p:nvSpPr>
          <p:cNvPr id="2" name="文本框 1"/>
          <p:cNvSpPr txBox="1"/>
          <p:nvPr/>
        </p:nvSpPr>
        <p:spPr>
          <a:xfrm>
            <a:off x="3931920" y="284480"/>
            <a:ext cx="5842000" cy="369332"/>
          </a:xfrm>
          <a:prstGeom prst="rect">
            <a:avLst/>
          </a:prstGeom>
          <a:noFill/>
        </p:spPr>
        <p:txBody>
          <a:bodyPr wrap="square" rtlCol="0">
            <a:spAutoFit/>
          </a:bodyPr>
          <a:lstStyle/>
          <a:p>
            <a:pPr algn="ctr"/>
            <a:r>
              <a:rPr lang="en-US" altLang="zh-CN" dirty="0" smtClean="0">
                <a:solidFill>
                  <a:srgbClr val="7030A0"/>
                </a:solidFill>
                <a:latin typeface="宋体" panose="02010600030101010101" pitchFamily="2" charset="-122"/>
                <a:ea typeface="宋体" panose="02010600030101010101" pitchFamily="2" charset="-122"/>
              </a:rPr>
              <a:t>2.4 </a:t>
            </a:r>
            <a:r>
              <a:rPr lang="zh-CN" altLang="en-US" dirty="0" smtClean="0">
                <a:solidFill>
                  <a:srgbClr val="7030A0"/>
                </a:solidFill>
                <a:latin typeface="宋体" panose="02010600030101010101" pitchFamily="2" charset="-122"/>
                <a:ea typeface="宋体" panose="02010600030101010101" pitchFamily="2" charset="-122"/>
              </a:rPr>
              <a:t>灰度拉伸 </a:t>
            </a:r>
            <a:r>
              <a:rPr lang="en-US" altLang="zh-CN" dirty="0" smtClean="0">
                <a:solidFill>
                  <a:srgbClr val="7030A0"/>
                </a:solidFill>
                <a:latin typeface="宋体" panose="02010600030101010101" pitchFamily="2" charset="-122"/>
                <a:ea typeface="宋体" panose="02010600030101010101" pitchFamily="2" charset="-122"/>
              </a:rPr>
              <a:t>· 2.4.2 </a:t>
            </a:r>
            <a:r>
              <a:rPr lang="zh-CN" altLang="en-US" dirty="0">
                <a:solidFill>
                  <a:srgbClr val="7030A0"/>
                </a:solidFill>
                <a:latin typeface="宋体" panose="02010600030101010101" pitchFamily="2" charset="-122"/>
                <a:ea typeface="宋体" panose="02010600030101010101" pitchFamily="2" charset="-122"/>
              </a:rPr>
              <a:t>编码实现</a:t>
            </a:r>
            <a:endParaRPr lang="zh-CN" altLang="en-US" dirty="0">
              <a:solidFill>
                <a:srgbClr val="7030A0"/>
              </a:solidFill>
            </a:endParaRPr>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16320" t="-3401" r="8649" b="3401"/>
          <a:stretch/>
        </p:blipFill>
        <p:spPr>
          <a:xfrm>
            <a:off x="6180992" y="1400016"/>
            <a:ext cx="4149969" cy="3877627"/>
          </a:xfrm>
          <a:prstGeom prst="rect">
            <a:avLst/>
          </a:prstGeom>
        </p:spPr>
      </p:pic>
    </p:spTree>
    <p:extLst>
      <p:ext uri="{BB962C8B-B14F-4D97-AF65-F5344CB8AC3E}">
        <p14:creationId xmlns:p14="http://schemas.microsoft.com/office/powerpoint/2010/main" val="349044399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F428643-1191-2961-D654-E31A8D0E4933}"/>
              </a:ext>
            </a:extLst>
          </p:cNvPr>
          <p:cNvSpPr>
            <a:spLocks noGrp="1"/>
          </p:cNvSpPr>
          <p:nvPr>
            <p:ph type="ctrTitle"/>
          </p:nvPr>
        </p:nvSpPr>
        <p:spPr>
          <a:xfrm>
            <a:off x="1300480" y="1026160"/>
            <a:ext cx="9144000" cy="508000"/>
          </a:xfrm>
        </p:spPr>
        <p:txBody>
          <a:bodyPr/>
          <a:lstStyle/>
          <a:p>
            <a:pPr marL="457200" indent="-457200" algn="l">
              <a:buFont typeface="Wingdings" panose="05000000000000000000" pitchFamily="2" charset="2"/>
              <a:buChar char="Ø"/>
            </a:pPr>
            <a:r>
              <a:rPr lang="zh-CN" altLang="en-US" sz="2800" dirty="0" smtClean="0">
                <a:latin typeface="宋体" panose="02010600030101010101" pitchFamily="2" charset="-122"/>
                <a:ea typeface="宋体" panose="02010600030101010101" pitchFamily="2" charset="-122"/>
              </a:rPr>
              <a:t>灰度</a:t>
            </a:r>
            <a:r>
              <a:rPr lang="zh-CN" altLang="en-US" sz="2800" dirty="0">
                <a:latin typeface="宋体" panose="02010600030101010101" pitchFamily="2" charset="-122"/>
                <a:ea typeface="宋体" panose="02010600030101010101" pitchFamily="2" charset="-122"/>
              </a:rPr>
              <a:t>均衡</a:t>
            </a:r>
            <a:r>
              <a:rPr lang="en-US" altLang="zh-CN" sz="2800" dirty="0" smtClean="0">
                <a:latin typeface="宋体" panose="02010600030101010101" pitchFamily="2" charset="-122"/>
                <a:ea typeface="宋体" panose="02010600030101010101" pitchFamily="2" charset="-122"/>
              </a:rPr>
              <a:t>·</a:t>
            </a:r>
            <a:r>
              <a:rPr lang="zh-CN" altLang="en-US" sz="2800" dirty="0" smtClean="0">
                <a:latin typeface="宋体" panose="02010600030101010101" pitchFamily="2" charset="-122"/>
                <a:ea typeface="宋体" panose="02010600030101010101" pitchFamily="2" charset="-122"/>
              </a:rPr>
              <a:t>基本原理</a:t>
            </a:r>
            <a:endParaRPr lang="zh-CN" altLang="en-US" sz="2800" dirty="0">
              <a:latin typeface="宋体" panose="02010600030101010101" pitchFamily="2" charset="-122"/>
              <a:ea typeface="宋体" panose="02010600030101010101" pitchFamily="2" charset="-122"/>
            </a:endParaRPr>
          </a:p>
        </p:txBody>
      </p:sp>
      <p:sp>
        <p:nvSpPr>
          <p:cNvPr id="5" name="副标题 4">
            <a:extLst>
              <a:ext uri="{FF2B5EF4-FFF2-40B4-BE49-F238E27FC236}">
                <a16:creationId xmlns:a16="http://schemas.microsoft.com/office/drawing/2014/main" id="{CD245243-235F-F38A-7F70-7BA3FBF4ECE0}"/>
              </a:ext>
            </a:extLst>
          </p:cNvPr>
          <p:cNvSpPr>
            <a:spLocks noGrp="1"/>
          </p:cNvSpPr>
          <p:nvPr>
            <p:ph type="subTitle" idx="1"/>
          </p:nvPr>
        </p:nvSpPr>
        <p:spPr>
          <a:xfrm>
            <a:off x="1300480" y="1906508"/>
            <a:ext cx="4942058" cy="2642186"/>
          </a:xfrm>
        </p:spPr>
        <p:txBody>
          <a:bodyPr/>
          <a:lstStyle/>
          <a:p>
            <a:pPr algn="l"/>
            <a:r>
              <a:rPr lang="zh-CN" altLang="en-US" sz="1200" dirty="0" smtClean="0">
                <a:latin typeface="宋体" panose="02010600030101010101" pitchFamily="2" charset="-122"/>
                <a:ea typeface="宋体" panose="02010600030101010101" pitchFamily="2" charset="-122"/>
              </a:rPr>
              <a:t>    灰度</a:t>
            </a:r>
            <a:r>
              <a:rPr lang="zh-CN" altLang="en-US" sz="1200" dirty="0">
                <a:latin typeface="宋体" panose="02010600030101010101" pitchFamily="2" charset="-122"/>
                <a:ea typeface="宋体" panose="02010600030101010101" pitchFamily="2" charset="-122"/>
              </a:rPr>
              <a:t>均衡，又称直方图均衡化，它是增强图像的有效手段之一，本节介绍它的</a:t>
            </a:r>
            <a:r>
              <a:rPr lang="zh-CN" altLang="en-US" sz="1200" dirty="0" smtClean="0">
                <a:latin typeface="宋体" panose="02010600030101010101" pitchFamily="2" charset="-122"/>
                <a:ea typeface="宋体" panose="02010600030101010101" pitchFamily="2" charset="-122"/>
              </a:rPr>
              <a:t>原理</a:t>
            </a:r>
            <a:r>
              <a:rPr lang="zh-CN" altLang="en-US" sz="1200" dirty="0">
                <a:latin typeface="宋体" panose="02010600030101010101" pitchFamily="2" charset="-122"/>
                <a:ea typeface="宋体" panose="02010600030101010101" pitchFamily="2" charset="-122"/>
              </a:rPr>
              <a:t>和实现方法</a:t>
            </a:r>
            <a:r>
              <a:rPr lang="zh-CN" altLang="en-US" sz="1200" dirty="0" smtClean="0">
                <a:latin typeface="宋体" panose="02010600030101010101" pitchFamily="2" charset="-122"/>
                <a:ea typeface="宋体" panose="02010600030101010101" pitchFamily="2" charset="-122"/>
              </a:rPr>
              <a:t>。</a:t>
            </a:r>
            <a:endParaRPr lang="en-US" altLang="zh-CN" sz="1200" dirty="0">
              <a:latin typeface="宋体" panose="02010600030101010101" pitchFamily="2" charset="-122"/>
              <a:ea typeface="宋体" panose="02010600030101010101" pitchFamily="2" charset="-122"/>
            </a:endParaRPr>
          </a:p>
          <a:p>
            <a:pPr marL="171450" indent="-171450" algn="l">
              <a:buFont typeface="Wingdings" panose="05000000000000000000" pitchFamily="2" charset="2"/>
              <a:buChar char="u"/>
            </a:pPr>
            <a:r>
              <a:rPr lang="zh-CN" altLang="en-US" sz="1600" b="1" dirty="0" smtClean="0">
                <a:latin typeface="宋体" panose="02010600030101010101" pitchFamily="2" charset="-122"/>
                <a:ea typeface="宋体" panose="02010600030101010101" pitchFamily="2" charset="-122"/>
              </a:rPr>
              <a:t>基本原理</a:t>
            </a:r>
            <a:endParaRPr lang="en-US" altLang="zh-CN" sz="1600" b="1" dirty="0">
              <a:latin typeface="宋体" panose="02010600030101010101" pitchFamily="2" charset="-122"/>
              <a:ea typeface="宋体" panose="02010600030101010101" pitchFamily="2" charset="-122"/>
            </a:endParaRPr>
          </a:p>
          <a:p>
            <a:pPr algn="l"/>
            <a:r>
              <a:rPr lang="en-US" altLang="zh-CN" sz="1200" dirty="0" smtClean="0">
                <a:latin typeface="宋体" panose="02010600030101010101" pitchFamily="2" charset="-122"/>
                <a:ea typeface="宋体" panose="02010600030101010101" pitchFamily="2" charset="-122"/>
              </a:rPr>
              <a:t>    灰度均衡是以</a:t>
            </a:r>
            <a:r>
              <a:rPr lang="en-US" altLang="zh-CN" sz="1200" u="sng" dirty="0" smtClean="0">
                <a:solidFill>
                  <a:srgbClr val="7030A0"/>
                </a:solidFill>
                <a:latin typeface="宋体" panose="02010600030101010101" pitchFamily="2" charset="-122"/>
                <a:ea typeface="宋体" panose="02010600030101010101" pitchFamily="2" charset="-122"/>
              </a:rPr>
              <a:t>累计分布函数变换</a:t>
            </a:r>
            <a:r>
              <a:rPr lang="en-US" altLang="zh-CN" sz="1200" dirty="0" smtClean="0">
                <a:latin typeface="宋体" panose="02010600030101010101" pitchFamily="2" charset="-122"/>
                <a:ea typeface="宋体" panose="02010600030101010101" pitchFamily="2" charset="-122"/>
              </a:rPr>
              <a:t>为基础的直方图修正法</a:t>
            </a:r>
            <a:r>
              <a:rPr lang="en-US" altLang="zh-CN" sz="1200" dirty="0">
                <a:latin typeface="宋体" panose="02010600030101010101" pitchFamily="2" charset="-122"/>
                <a:ea typeface="宋体" panose="02010600030101010101" pitchFamily="2" charset="-122"/>
              </a:rPr>
              <a:t>，</a:t>
            </a:r>
            <a:r>
              <a:rPr lang="en-US" altLang="zh-CN" sz="1200" dirty="0" smtClean="0">
                <a:latin typeface="宋体" panose="02010600030101010101" pitchFamily="2" charset="-122"/>
                <a:ea typeface="宋体" panose="02010600030101010101" pitchFamily="2" charset="-122"/>
              </a:rPr>
              <a:t>它可以产生一幅灰度级分布概率均匀的图像</a:t>
            </a:r>
            <a:r>
              <a:rPr lang="en-US" altLang="zh-CN" sz="1200" dirty="0">
                <a:latin typeface="宋体" panose="02010600030101010101" pitchFamily="2" charset="-122"/>
                <a:ea typeface="宋体" panose="02010600030101010101" pitchFamily="2" charset="-122"/>
              </a:rPr>
              <a:t>。也就是说，</a:t>
            </a:r>
            <a:r>
              <a:rPr lang="en-US" altLang="zh-CN" sz="1200" dirty="0" smtClean="0">
                <a:latin typeface="宋体" panose="02010600030101010101" pitchFamily="2" charset="-122"/>
                <a:ea typeface="宋体" panose="02010600030101010101" pitchFamily="2" charset="-122"/>
              </a:rPr>
              <a:t>经过灰度均衡后的图像在每一级灰度上像素点的数量相差不大</a:t>
            </a:r>
            <a:r>
              <a:rPr lang="en-US" altLang="zh-CN" sz="1200" dirty="0">
                <a:latin typeface="宋体" panose="02010600030101010101" pitchFamily="2" charset="-122"/>
                <a:ea typeface="宋体" panose="02010600030101010101" pitchFamily="2" charset="-122"/>
              </a:rPr>
              <a:t>，对应灰度直方图的每一级灰度高度也差不多。</a:t>
            </a:r>
            <a:r>
              <a:rPr lang="en-US" altLang="zh-CN" sz="1200" dirty="0" smtClean="0">
                <a:latin typeface="宋体" panose="02010600030101010101" pitchFamily="2" charset="-122"/>
                <a:ea typeface="宋体" panose="02010600030101010101" pitchFamily="2" charset="-122"/>
              </a:rPr>
              <a:t>灰度均衡同样属于改进图像的方法</a:t>
            </a:r>
            <a:r>
              <a:rPr lang="en-US" altLang="zh-CN" sz="1200" dirty="0">
                <a:latin typeface="宋体" panose="02010600030101010101" pitchFamily="2" charset="-122"/>
                <a:ea typeface="宋体" panose="02010600030101010101" pitchFamily="2" charset="-122"/>
              </a:rPr>
              <a:t>，灰度均衡后的图像具有较大的信息量</a:t>
            </a:r>
            <a:r>
              <a:rPr lang="en-US" altLang="zh-CN" sz="1200" dirty="0" smtClean="0">
                <a:latin typeface="宋体" panose="02010600030101010101" pitchFamily="2" charset="-122"/>
                <a:ea typeface="宋体" panose="02010600030101010101" pitchFamily="2" charset="-122"/>
              </a:rPr>
              <a:t>。</a:t>
            </a:r>
          </a:p>
          <a:p>
            <a:pPr algn="l"/>
            <a:r>
              <a:rPr lang="en-US" altLang="zh-CN" sz="1200" dirty="0">
                <a:latin typeface="宋体" panose="02010600030101010101" pitchFamily="2" charset="-122"/>
                <a:ea typeface="宋体" panose="02010600030101010101" pitchFamily="2" charset="-122"/>
              </a:rPr>
              <a:t> </a:t>
            </a:r>
            <a:r>
              <a:rPr lang="en-US" altLang="zh-CN" sz="1200" dirty="0" smtClean="0">
                <a:latin typeface="宋体" panose="02010600030101010101" pitchFamily="2" charset="-122"/>
                <a:ea typeface="宋体" panose="02010600030101010101" pitchFamily="2" charset="-122"/>
              </a:rPr>
              <a:t>   图</a:t>
            </a:r>
            <a:r>
              <a:rPr lang="en-US" altLang="zh-CN" sz="1200" dirty="0">
                <a:latin typeface="宋体" panose="02010600030101010101" pitchFamily="2" charset="-122"/>
                <a:ea typeface="宋体" panose="02010600030101010101" pitchFamily="2" charset="-122"/>
              </a:rPr>
              <a:t>2-24</a:t>
            </a:r>
            <a:r>
              <a:rPr lang="en-US" altLang="zh-CN" sz="1200" dirty="0" smtClean="0">
                <a:latin typeface="宋体" panose="02010600030101010101" pitchFamily="2" charset="-122"/>
                <a:ea typeface="宋体" panose="02010600030101010101" pitchFamily="2" charset="-122"/>
              </a:rPr>
              <a:t>显示了一幅低对比度图像经过灰度均衡后的效果</a:t>
            </a:r>
            <a:r>
              <a:rPr lang="en-US" altLang="zh-CN" sz="1200" dirty="0">
                <a:latin typeface="宋体" panose="02010600030101010101" pitchFamily="2" charset="-122"/>
                <a:ea typeface="宋体" panose="02010600030101010101" pitchFamily="2" charset="-122"/>
              </a:rPr>
              <a:t>，可以看到灰度均衡对图像效果进行了重要的改进。</a:t>
            </a:r>
            <a:r>
              <a:rPr lang="en-US" altLang="zh-CN" sz="1200" dirty="0" smtClean="0">
                <a:latin typeface="宋体" panose="02010600030101010101" pitchFamily="2" charset="-122"/>
                <a:ea typeface="宋体" panose="02010600030101010101" pitchFamily="2" charset="-122"/>
              </a:rPr>
              <a:t>从变换后图像的直方图来看</a:t>
            </a:r>
            <a:r>
              <a:rPr lang="en-US" altLang="zh-CN" sz="1200" dirty="0">
                <a:latin typeface="宋体" panose="02010600030101010101" pitchFamily="2" charset="-122"/>
                <a:ea typeface="宋体" panose="02010600030101010101" pitchFamily="2" charset="-122"/>
              </a:rPr>
              <a:t>，灰度分布更加均匀。</a:t>
            </a:r>
            <a:endParaRPr lang="en-US" altLang="zh-CN" sz="1200" dirty="0" smtClean="0">
              <a:latin typeface="宋体" panose="02010600030101010101" pitchFamily="2" charset="-122"/>
              <a:ea typeface="宋体" panose="02010600030101010101" pitchFamily="2" charset="-122"/>
            </a:endParaRPr>
          </a:p>
          <a:p>
            <a:pPr algn="l"/>
            <a:endParaRPr lang="en-US" altLang="zh-CN" sz="1200" dirty="0">
              <a:latin typeface="宋体" panose="02010600030101010101" pitchFamily="2" charset="-122"/>
              <a:ea typeface="宋体" panose="02010600030101010101" pitchFamily="2" charset="-122"/>
            </a:endParaRPr>
          </a:p>
          <a:p>
            <a:pPr algn="l"/>
            <a:endParaRPr lang="zh-CN" altLang="en-US" dirty="0"/>
          </a:p>
        </p:txBody>
      </p:sp>
      <p:sp>
        <p:nvSpPr>
          <p:cNvPr id="2" name="文本框 1"/>
          <p:cNvSpPr txBox="1"/>
          <p:nvPr/>
        </p:nvSpPr>
        <p:spPr>
          <a:xfrm>
            <a:off x="3931920" y="284480"/>
            <a:ext cx="5842000" cy="369332"/>
          </a:xfrm>
          <a:prstGeom prst="rect">
            <a:avLst/>
          </a:prstGeom>
          <a:noFill/>
        </p:spPr>
        <p:txBody>
          <a:bodyPr wrap="square" rtlCol="0">
            <a:spAutoFit/>
          </a:bodyPr>
          <a:lstStyle/>
          <a:p>
            <a:pPr algn="ctr"/>
            <a:r>
              <a:rPr lang="en-US" altLang="zh-CN" dirty="0" smtClean="0">
                <a:solidFill>
                  <a:srgbClr val="7030A0"/>
                </a:solidFill>
                <a:latin typeface="宋体" panose="02010600030101010101" pitchFamily="2" charset="-122"/>
                <a:ea typeface="宋体" panose="02010600030101010101" pitchFamily="2" charset="-122"/>
              </a:rPr>
              <a:t>2.5 </a:t>
            </a:r>
            <a:r>
              <a:rPr lang="zh-CN" altLang="en-US" dirty="0" smtClean="0">
                <a:solidFill>
                  <a:srgbClr val="7030A0"/>
                </a:solidFill>
                <a:latin typeface="宋体" panose="02010600030101010101" pitchFamily="2" charset="-122"/>
                <a:ea typeface="宋体" panose="02010600030101010101" pitchFamily="2" charset="-122"/>
              </a:rPr>
              <a:t>灰度均衡 </a:t>
            </a:r>
            <a:r>
              <a:rPr lang="en-US" altLang="zh-CN" dirty="0" smtClean="0">
                <a:solidFill>
                  <a:srgbClr val="7030A0"/>
                </a:solidFill>
                <a:latin typeface="宋体" panose="02010600030101010101" pitchFamily="2" charset="-122"/>
                <a:ea typeface="宋体" panose="02010600030101010101" pitchFamily="2" charset="-122"/>
              </a:rPr>
              <a:t>· 2.5.1 </a:t>
            </a:r>
            <a:r>
              <a:rPr lang="zh-CN" altLang="en-US" dirty="0">
                <a:solidFill>
                  <a:srgbClr val="7030A0"/>
                </a:solidFill>
                <a:latin typeface="宋体" panose="02010600030101010101" pitchFamily="2" charset="-122"/>
                <a:ea typeface="宋体" panose="02010600030101010101" pitchFamily="2" charset="-122"/>
              </a:rPr>
              <a:t>基本原理</a:t>
            </a:r>
            <a:endParaRPr lang="zh-CN" altLang="en-US" dirty="0">
              <a:solidFill>
                <a:srgbClr val="7030A0"/>
              </a:solidFill>
            </a:endParaRPr>
          </a:p>
        </p:txBody>
      </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17374" r="8116"/>
          <a:stretch/>
        </p:blipFill>
        <p:spPr>
          <a:xfrm>
            <a:off x="6383215" y="1026160"/>
            <a:ext cx="5231423" cy="4713298"/>
          </a:xfrm>
          <a:prstGeom prst="rect">
            <a:avLst/>
          </a:prstGeom>
        </p:spPr>
      </p:pic>
    </p:spTree>
    <p:extLst>
      <p:ext uri="{BB962C8B-B14F-4D97-AF65-F5344CB8AC3E}">
        <p14:creationId xmlns:p14="http://schemas.microsoft.com/office/powerpoint/2010/main" val="22103336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9"/>
          <p:cNvSpPr/>
          <p:nvPr/>
        </p:nvSpPr>
        <p:spPr>
          <a:xfrm>
            <a:off x="7132320" y="1375343"/>
            <a:ext cx="4856480" cy="26659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标题 3">
            <a:extLst>
              <a:ext uri="{FF2B5EF4-FFF2-40B4-BE49-F238E27FC236}">
                <a16:creationId xmlns:a16="http://schemas.microsoft.com/office/drawing/2014/main" id="{CF428643-1191-2961-D654-E31A8D0E4933}"/>
              </a:ext>
            </a:extLst>
          </p:cNvPr>
          <p:cNvSpPr>
            <a:spLocks noGrp="1"/>
          </p:cNvSpPr>
          <p:nvPr>
            <p:ph type="ctrTitle"/>
          </p:nvPr>
        </p:nvSpPr>
        <p:spPr>
          <a:xfrm>
            <a:off x="1300480" y="1026160"/>
            <a:ext cx="9144000" cy="508000"/>
          </a:xfrm>
        </p:spPr>
        <p:txBody>
          <a:bodyPr/>
          <a:lstStyle/>
          <a:p>
            <a:pPr marL="457200" indent="-457200" algn="l">
              <a:buFont typeface="Wingdings" panose="05000000000000000000" pitchFamily="2" charset="2"/>
              <a:buChar char="Ø"/>
            </a:pPr>
            <a:r>
              <a:rPr lang="zh-CN" altLang="en-US" sz="2800" dirty="0" smtClean="0">
                <a:latin typeface="宋体" panose="02010600030101010101" pitchFamily="2" charset="-122"/>
                <a:ea typeface="宋体" panose="02010600030101010101" pitchFamily="2" charset="-122"/>
              </a:rPr>
              <a:t>灰度</a:t>
            </a:r>
            <a:r>
              <a:rPr lang="zh-CN" altLang="en-US" sz="2800" dirty="0">
                <a:latin typeface="宋体" panose="02010600030101010101" pitchFamily="2" charset="-122"/>
                <a:ea typeface="宋体" panose="02010600030101010101" pitchFamily="2" charset="-122"/>
              </a:rPr>
              <a:t>均衡</a:t>
            </a:r>
            <a:r>
              <a:rPr lang="en-US" altLang="zh-CN" sz="2800" dirty="0" smtClean="0">
                <a:latin typeface="宋体" panose="02010600030101010101" pitchFamily="2" charset="-122"/>
                <a:ea typeface="宋体" panose="02010600030101010101" pitchFamily="2" charset="-122"/>
              </a:rPr>
              <a:t>·</a:t>
            </a:r>
            <a:r>
              <a:rPr lang="zh-CN" altLang="en-US" sz="2800" dirty="0" smtClean="0">
                <a:latin typeface="宋体" panose="02010600030101010101" pitchFamily="2" charset="-122"/>
                <a:ea typeface="宋体" panose="02010600030101010101" pitchFamily="2" charset="-122"/>
              </a:rPr>
              <a:t>基本原理</a:t>
            </a:r>
            <a:endParaRPr lang="zh-CN" altLang="en-US" sz="2800" dirty="0">
              <a:latin typeface="宋体" panose="02010600030101010101" pitchFamily="2" charset="-122"/>
              <a:ea typeface="宋体" panose="02010600030101010101" pitchFamily="2" charset="-122"/>
            </a:endParaRPr>
          </a:p>
        </p:txBody>
      </p:sp>
      <p:sp>
        <p:nvSpPr>
          <p:cNvPr id="2" name="文本框 1"/>
          <p:cNvSpPr txBox="1"/>
          <p:nvPr/>
        </p:nvSpPr>
        <p:spPr>
          <a:xfrm>
            <a:off x="3931920" y="284480"/>
            <a:ext cx="5842000" cy="369332"/>
          </a:xfrm>
          <a:prstGeom prst="rect">
            <a:avLst/>
          </a:prstGeom>
          <a:noFill/>
        </p:spPr>
        <p:txBody>
          <a:bodyPr wrap="square" rtlCol="0">
            <a:spAutoFit/>
          </a:bodyPr>
          <a:lstStyle/>
          <a:p>
            <a:pPr algn="ctr"/>
            <a:r>
              <a:rPr lang="en-US" altLang="zh-CN" dirty="0" smtClean="0">
                <a:solidFill>
                  <a:srgbClr val="7030A0"/>
                </a:solidFill>
                <a:latin typeface="宋体" panose="02010600030101010101" pitchFamily="2" charset="-122"/>
                <a:ea typeface="宋体" panose="02010600030101010101" pitchFamily="2" charset="-122"/>
              </a:rPr>
              <a:t>2.5 </a:t>
            </a:r>
            <a:r>
              <a:rPr lang="zh-CN" altLang="en-US" dirty="0" smtClean="0">
                <a:solidFill>
                  <a:srgbClr val="7030A0"/>
                </a:solidFill>
                <a:latin typeface="宋体" panose="02010600030101010101" pitchFamily="2" charset="-122"/>
                <a:ea typeface="宋体" panose="02010600030101010101" pitchFamily="2" charset="-122"/>
              </a:rPr>
              <a:t>灰度均衡 </a:t>
            </a:r>
            <a:r>
              <a:rPr lang="en-US" altLang="zh-CN" dirty="0" smtClean="0">
                <a:solidFill>
                  <a:srgbClr val="7030A0"/>
                </a:solidFill>
                <a:latin typeface="宋体" panose="02010600030101010101" pitchFamily="2" charset="-122"/>
                <a:ea typeface="宋体" panose="02010600030101010101" pitchFamily="2" charset="-122"/>
              </a:rPr>
              <a:t>· 2.5.1 </a:t>
            </a:r>
            <a:r>
              <a:rPr lang="zh-CN" altLang="en-US" dirty="0">
                <a:solidFill>
                  <a:srgbClr val="7030A0"/>
                </a:solidFill>
                <a:latin typeface="宋体" panose="02010600030101010101" pitchFamily="2" charset="-122"/>
                <a:ea typeface="宋体" panose="02010600030101010101" pitchFamily="2" charset="-122"/>
              </a:rPr>
              <a:t>基本原理</a:t>
            </a:r>
            <a:endParaRPr lang="zh-CN" altLang="en-US" dirty="0">
              <a:solidFill>
                <a:srgbClr val="7030A0"/>
              </a:solidFill>
            </a:endParaRPr>
          </a:p>
        </p:txBody>
      </p:sp>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0480" y="1619617"/>
            <a:ext cx="5630740" cy="1997228"/>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0481" y="3842971"/>
            <a:ext cx="5630740" cy="1809035"/>
          </a:xfrm>
          <a:prstGeom prst="rect">
            <a:avLst/>
          </a:prstGeom>
        </p:spPr>
      </p:pic>
      <p:pic>
        <p:nvPicPr>
          <p:cNvPr id="3" name="图片 2"/>
          <p:cNvPicPr>
            <a:picLocks noChangeAspect="1"/>
          </p:cNvPicPr>
          <p:nvPr/>
        </p:nvPicPr>
        <p:blipFill rotWithShape="1">
          <a:blip r:embed="rId4">
            <a:extLst>
              <a:ext uri="{28A0092B-C50C-407E-A947-70E740481C1C}">
                <a14:useLocalDpi xmlns:a14="http://schemas.microsoft.com/office/drawing/2010/main" val="0"/>
              </a:ext>
            </a:extLst>
          </a:blip>
          <a:srcRect r="50160" b="5066"/>
          <a:stretch/>
        </p:blipFill>
        <p:spPr>
          <a:xfrm>
            <a:off x="7752508" y="1619618"/>
            <a:ext cx="4010001" cy="385828"/>
          </a:xfrm>
          <a:prstGeom prst="rect">
            <a:avLst/>
          </a:prstGeom>
        </p:spPr>
      </p:pic>
      <p:pic>
        <p:nvPicPr>
          <p:cNvPr id="5" name="图片 4"/>
          <p:cNvPicPr>
            <a:picLocks noChangeAspect="1"/>
          </p:cNvPicPr>
          <p:nvPr/>
        </p:nvPicPr>
        <p:blipFill rotWithShape="1">
          <a:blip r:embed="rId4">
            <a:extLst>
              <a:ext uri="{28A0092B-C50C-407E-A947-70E740481C1C}">
                <a14:useLocalDpi xmlns:a14="http://schemas.microsoft.com/office/drawing/2010/main" val="0"/>
              </a:ext>
            </a:extLst>
          </a:blip>
          <a:srcRect l="49542" t="-46552" b="-1"/>
          <a:stretch/>
        </p:blipFill>
        <p:spPr>
          <a:xfrm>
            <a:off x="7620000" y="1958606"/>
            <a:ext cx="4059756" cy="595616"/>
          </a:xfrm>
          <a:prstGeom prst="rect">
            <a:avLst/>
          </a:prstGeom>
        </p:spPr>
      </p:pic>
      <p:pic>
        <p:nvPicPr>
          <p:cNvPr id="6" name="图片 5"/>
          <p:cNvPicPr>
            <a:picLocks noChangeAspect="1"/>
          </p:cNvPicPr>
          <p:nvPr/>
        </p:nvPicPr>
        <p:blipFill rotWithShape="1">
          <a:blip r:embed="rId5">
            <a:extLst>
              <a:ext uri="{28A0092B-C50C-407E-A947-70E740481C1C}">
                <a14:useLocalDpi xmlns:a14="http://schemas.microsoft.com/office/drawing/2010/main" val="0"/>
              </a:ext>
            </a:extLst>
          </a:blip>
          <a:srcRect r="59404"/>
          <a:stretch/>
        </p:blipFill>
        <p:spPr>
          <a:xfrm>
            <a:off x="8322745" y="2618231"/>
            <a:ext cx="3158055" cy="584230"/>
          </a:xfrm>
          <a:prstGeom prst="rect">
            <a:avLst/>
          </a:prstGeom>
        </p:spPr>
      </p:pic>
      <p:pic>
        <p:nvPicPr>
          <p:cNvPr id="9" name="图片 8"/>
          <p:cNvPicPr>
            <a:picLocks noChangeAspect="1"/>
          </p:cNvPicPr>
          <p:nvPr/>
        </p:nvPicPr>
        <p:blipFill rotWithShape="1">
          <a:blip r:embed="rId5">
            <a:extLst>
              <a:ext uri="{28A0092B-C50C-407E-A947-70E740481C1C}">
                <a14:useLocalDpi xmlns:a14="http://schemas.microsoft.com/office/drawing/2010/main" val="0"/>
              </a:ext>
            </a:extLst>
          </a:blip>
          <a:srcRect l="40327" t="-5217" r="-2216" b="5217"/>
          <a:stretch/>
        </p:blipFill>
        <p:spPr>
          <a:xfrm>
            <a:off x="7238992" y="3201494"/>
            <a:ext cx="4821772" cy="584230"/>
          </a:xfrm>
          <a:prstGeom prst="rect">
            <a:avLst/>
          </a:prstGeom>
        </p:spPr>
      </p:pic>
    </p:spTree>
    <p:extLst>
      <p:ext uri="{BB962C8B-B14F-4D97-AF65-F5344CB8AC3E}">
        <p14:creationId xmlns:p14="http://schemas.microsoft.com/office/powerpoint/2010/main" val="14990018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F428643-1191-2961-D654-E31A8D0E4933}"/>
              </a:ext>
            </a:extLst>
          </p:cNvPr>
          <p:cNvSpPr>
            <a:spLocks noGrp="1"/>
          </p:cNvSpPr>
          <p:nvPr>
            <p:ph type="ctrTitle"/>
          </p:nvPr>
        </p:nvSpPr>
        <p:spPr>
          <a:xfrm>
            <a:off x="1300480" y="1026160"/>
            <a:ext cx="9144000" cy="508000"/>
          </a:xfrm>
        </p:spPr>
        <p:txBody>
          <a:bodyPr/>
          <a:lstStyle/>
          <a:p>
            <a:pPr marL="457200" indent="-457200" algn="l">
              <a:buFont typeface="Wingdings" panose="05000000000000000000" pitchFamily="2" charset="2"/>
              <a:buChar char="Ø"/>
            </a:pPr>
            <a:r>
              <a:rPr lang="zh-CN" altLang="en-US" sz="2800" dirty="0" smtClean="0">
                <a:latin typeface="宋体" panose="02010600030101010101" pitchFamily="2" charset="-122"/>
                <a:ea typeface="宋体" panose="02010600030101010101" pitchFamily="2" charset="-122"/>
              </a:rPr>
              <a:t>灰度</a:t>
            </a:r>
            <a:r>
              <a:rPr lang="zh-CN" altLang="en-US" sz="2800" dirty="0">
                <a:latin typeface="宋体" panose="02010600030101010101" pitchFamily="2" charset="-122"/>
                <a:ea typeface="宋体" panose="02010600030101010101" pitchFamily="2" charset="-122"/>
              </a:rPr>
              <a:t>均衡</a:t>
            </a:r>
            <a:r>
              <a:rPr lang="en-US" altLang="zh-CN" sz="2800" dirty="0" smtClean="0">
                <a:latin typeface="宋体" panose="02010600030101010101" pitchFamily="2" charset="-122"/>
                <a:ea typeface="宋体" panose="02010600030101010101" pitchFamily="2" charset="-122"/>
              </a:rPr>
              <a:t>·</a:t>
            </a:r>
            <a:r>
              <a:rPr lang="zh-CN" altLang="en-US" sz="2800" dirty="0" smtClean="0">
                <a:latin typeface="宋体" panose="02010600030101010101" pitchFamily="2" charset="-122"/>
                <a:ea typeface="宋体" panose="02010600030101010101" pitchFamily="2" charset="-122"/>
              </a:rPr>
              <a:t>基本原理</a:t>
            </a:r>
            <a:endParaRPr lang="zh-CN" altLang="en-US" sz="2800" dirty="0">
              <a:latin typeface="宋体" panose="02010600030101010101" pitchFamily="2" charset="-122"/>
              <a:ea typeface="宋体" panose="02010600030101010101" pitchFamily="2" charset="-122"/>
            </a:endParaRPr>
          </a:p>
        </p:txBody>
      </p:sp>
      <p:sp>
        <p:nvSpPr>
          <p:cNvPr id="2" name="文本框 1"/>
          <p:cNvSpPr txBox="1"/>
          <p:nvPr/>
        </p:nvSpPr>
        <p:spPr>
          <a:xfrm>
            <a:off x="3931920" y="284480"/>
            <a:ext cx="5842000" cy="369332"/>
          </a:xfrm>
          <a:prstGeom prst="rect">
            <a:avLst/>
          </a:prstGeom>
          <a:noFill/>
        </p:spPr>
        <p:txBody>
          <a:bodyPr wrap="square" rtlCol="0">
            <a:spAutoFit/>
          </a:bodyPr>
          <a:lstStyle/>
          <a:p>
            <a:pPr algn="ctr"/>
            <a:r>
              <a:rPr lang="en-US" altLang="zh-CN" dirty="0" smtClean="0">
                <a:solidFill>
                  <a:srgbClr val="7030A0"/>
                </a:solidFill>
                <a:latin typeface="宋体" panose="02010600030101010101" pitchFamily="2" charset="-122"/>
                <a:ea typeface="宋体" panose="02010600030101010101" pitchFamily="2" charset="-122"/>
              </a:rPr>
              <a:t>2.5 </a:t>
            </a:r>
            <a:r>
              <a:rPr lang="zh-CN" altLang="en-US" dirty="0" smtClean="0">
                <a:solidFill>
                  <a:srgbClr val="7030A0"/>
                </a:solidFill>
                <a:latin typeface="宋体" panose="02010600030101010101" pitchFamily="2" charset="-122"/>
                <a:ea typeface="宋体" panose="02010600030101010101" pitchFamily="2" charset="-122"/>
              </a:rPr>
              <a:t>灰度均衡 </a:t>
            </a:r>
            <a:r>
              <a:rPr lang="en-US" altLang="zh-CN" dirty="0" smtClean="0">
                <a:solidFill>
                  <a:srgbClr val="7030A0"/>
                </a:solidFill>
                <a:latin typeface="宋体" panose="02010600030101010101" pitchFamily="2" charset="-122"/>
                <a:ea typeface="宋体" panose="02010600030101010101" pitchFamily="2" charset="-122"/>
              </a:rPr>
              <a:t>· 2.5.1 </a:t>
            </a:r>
            <a:r>
              <a:rPr lang="zh-CN" altLang="en-US" dirty="0">
                <a:solidFill>
                  <a:srgbClr val="7030A0"/>
                </a:solidFill>
                <a:latin typeface="宋体" panose="02010600030101010101" pitchFamily="2" charset="-122"/>
                <a:ea typeface="宋体" panose="02010600030101010101" pitchFamily="2" charset="-122"/>
              </a:rPr>
              <a:t>基本原理</a:t>
            </a:r>
            <a:endParaRPr lang="zh-CN" altLang="en-US" dirty="0">
              <a:solidFill>
                <a:srgbClr val="7030A0"/>
              </a:solidFill>
            </a:endParaRPr>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0481" y="1619618"/>
            <a:ext cx="7193564" cy="2006867"/>
          </a:xfrm>
          <a:prstGeom prst="rect">
            <a:avLst/>
          </a:prstGeom>
        </p:spPr>
      </p:pic>
      <p:pic>
        <p:nvPicPr>
          <p:cNvPr id="13" name="图片 12"/>
          <p:cNvPicPr>
            <a:picLocks noChangeAspect="1"/>
          </p:cNvPicPr>
          <p:nvPr/>
        </p:nvPicPr>
        <p:blipFill rotWithShape="1">
          <a:blip r:embed="rId3">
            <a:extLst>
              <a:ext uri="{28A0092B-C50C-407E-A947-70E740481C1C}">
                <a14:useLocalDpi xmlns:a14="http://schemas.microsoft.com/office/drawing/2010/main" val="0"/>
              </a:ext>
            </a:extLst>
          </a:blip>
          <a:srcRect t="54148"/>
          <a:stretch/>
        </p:blipFill>
        <p:spPr>
          <a:xfrm>
            <a:off x="1300480" y="3626485"/>
            <a:ext cx="7467600" cy="1179195"/>
          </a:xfrm>
          <a:prstGeom prst="rect">
            <a:avLst/>
          </a:prstGeom>
        </p:spPr>
      </p:pic>
    </p:spTree>
    <p:extLst>
      <p:ext uri="{BB962C8B-B14F-4D97-AF65-F5344CB8AC3E}">
        <p14:creationId xmlns:p14="http://schemas.microsoft.com/office/powerpoint/2010/main" val="13615296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F428643-1191-2961-D654-E31A8D0E4933}"/>
              </a:ext>
            </a:extLst>
          </p:cNvPr>
          <p:cNvSpPr>
            <a:spLocks noGrp="1"/>
          </p:cNvSpPr>
          <p:nvPr>
            <p:ph type="ctrTitle"/>
          </p:nvPr>
        </p:nvSpPr>
        <p:spPr>
          <a:xfrm>
            <a:off x="1300480" y="1026160"/>
            <a:ext cx="9144000" cy="508000"/>
          </a:xfrm>
        </p:spPr>
        <p:txBody>
          <a:bodyPr/>
          <a:lstStyle/>
          <a:p>
            <a:pPr marL="457200" indent="-457200" algn="l">
              <a:buFont typeface="Wingdings" panose="05000000000000000000" pitchFamily="2" charset="2"/>
              <a:buChar char="Ø"/>
            </a:pPr>
            <a:r>
              <a:rPr lang="zh-CN" altLang="en-US" sz="2800" dirty="0" smtClean="0">
                <a:latin typeface="宋体" panose="02010600030101010101" pitchFamily="2" charset="-122"/>
                <a:ea typeface="宋体" panose="02010600030101010101" pitchFamily="2" charset="-122"/>
              </a:rPr>
              <a:t>灰度</a:t>
            </a:r>
            <a:r>
              <a:rPr lang="zh-CN" altLang="en-US" sz="2800" dirty="0">
                <a:latin typeface="宋体" panose="02010600030101010101" pitchFamily="2" charset="-122"/>
                <a:ea typeface="宋体" panose="02010600030101010101" pitchFamily="2" charset="-122"/>
              </a:rPr>
              <a:t>均衡</a:t>
            </a:r>
            <a:r>
              <a:rPr lang="en-US" altLang="zh-CN" sz="2800" dirty="0" smtClean="0">
                <a:latin typeface="宋体" panose="02010600030101010101" pitchFamily="2" charset="-122"/>
                <a:ea typeface="宋体" panose="02010600030101010101" pitchFamily="2" charset="-122"/>
              </a:rPr>
              <a:t>·</a:t>
            </a:r>
            <a:r>
              <a:rPr lang="zh-CN" altLang="en-US" sz="2800" dirty="0" smtClean="0">
                <a:latin typeface="宋体" panose="02010600030101010101" pitchFamily="2" charset="-122"/>
                <a:ea typeface="宋体" panose="02010600030101010101" pitchFamily="2" charset="-122"/>
              </a:rPr>
              <a:t>编码实现</a:t>
            </a:r>
            <a:endParaRPr lang="zh-CN" altLang="en-US" sz="2800" dirty="0">
              <a:latin typeface="宋体" panose="02010600030101010101" pitchFamily="2" charset="-122"/>
              <a:ea typeface="宋体" panose="02010600030101010101" pitchFamily="2" charset="-122"/>
            </a:endParaRPr>
          </a:p>
        </p:txBody>
      </p:sp>
      <p:sp>
        <p:nvSpPr>
          <p:cNvPr id="5" name="副标题 4">
            <a:extLst>
              <a:ext uri="{FF2B5EF4-FFF2-40B4-BE49-F238E27FC236}">
                <a16:creationId xmlns:a16="http://schemas.microsoft.com/office/drawing/2014/main" id="{CD245243-235F-F38A-7F70-7BA3FBF4ECE0}"/>
              </a:ext>
            </a:extLst>
          </p:cNvPr>
          <p:cNvSpPr>
            <a:spLocks noGrp="1"/>
          </p:cNvSpPr>
          <p:nvPr>
            <p:ph type="subTitle" idx="1"/>
          </p:nvPr>
        </p:nvSpPr>
        <p:spPr>
          <a:xfrm>
            <a:off x="1218570" y="1534160"/>
            <a:ext cx="5920784" cy="4714240"/>
          </a:xfrm>
        </p:spPr>
        <p:txBody>
          <a:bodyPr/>
          <a:lstStyle/>
          <a:p>
            <a:pPr algn="l"/>
            <a:r>
              <a:rPr lang="en-US" altLang="zh-CN" sz="1000" dirty="0" smtClean="0">
                <a:latin typeface="宋体" panose="02010600030101010101" pitchFamily="2" charset="-122"/>
                <a:ea typeface="宋体" panose="02010600030101010101" pitchFamily="2" charset="-122"/>
              </a:rPr>
              <a:t>MATLAB </a:t>
            </a:r>
            <a:r>
              <a:rPr lang="zh-CN" altLang="en-US" sz="1000" dirty="0" smtClean="0">
                <a:latin typeface="宋体" panose="02010600030101010101" pitchFamily="2" charset="-122"/>
                <a:ea typeface="宋体" panose="02010600030101010101" pitchFamily="2" charset="-122"/>
              </a:rPr>
              <a:t>中</a:t>
            </a:r>
            <a:r>
              <a:rPr lang="zh-CN" altLang="en-US" sz="1000" dirty="0">
                <a:latin typeface="宋体" panose="02010600030101010101" pitchFamily="2" charset="-122"/>
                <a:ea typeface="宋体" panose="02010600030101010101" pitchFamily="2" charset="-122"/>
              </a:rPr>
              <a:t>图像处理工具箱提供了用以实现灰度均衡算法的函数</a:t>
            </a:r>
            <a:r>
              <a:rPr lang="en-US" altLang="zh-CN" sz="1000" dirty="0" err="1">
                <a:solidFill>
                  <a:srgbClr val="7030A0"/>
                </a:solidFill>
                <a:latin typeface="宋体" panose="02010600030101010101" pitchFamily="2" charset="-122"/>
                <a:ea typeface="宋体" panose="02010600030101010101" pitchFamily="2" charset="-122"/>
              </a:rPr>
              <a:t>histeq</a:t>
            </a:r>
            <a:r>
              <a:rPr lang="en-US" altLang="zh-CN" sz="1000" dirty="0">
                <a:solidFill>
                  <a:srgbClr val="7030A0"/>
                </a:solidFill>
                <a:latin typeface="宋体" panose="02010600030101010101" pitchFamily="2" charset="-122"/>
                <a:ea typeface="宋体" panose="02010600030101010101" pitchFamily="2" charset="-122"/>
              </a:rPr>
              <a:t>()</a:t>
            </a:r>
            <a:r>
              <a:rPr lang="en-US" altLang="zh-CN" sz="1000" dirty="0">
                <a:latin typeface="宋体" panose="02010600030101010101" pitchFamily="2" charset="-122"/>
                <a:ea typeface="宋体" panose="02010600030101010101" pitchFamily="2" charset="-122"/>
              </a:rPr>
              <a:t>,</a:t>
            </a:r>
            <a:r>
              <a:rPr lang="zh-CN" altLang="en-US" sz="1000" dirty="0">
                <a:latin typeface="宋体" panose="02010600030101010101" pitchFamily="2" charset="-122"/>
                <a:ea typeface="宋体" panose="02010600030101010101" pitchFamily="2" charset="-122"/>
              </a:rPr>
              <a:t>它的</a:t>
            </a:r>
            <a:r>
              <a:rPr lang="zh-CN" altLang="en-US" sz="1000" dirty="0" smtClean="0">
                <a:latin typeface="宋体" panose="02010600030101010101" pitchFamily="2" charset="-122"/>
                <a:ea typeface="宋体" panose="02010600030101010101" pitchFamily="2" charset="-122"/>
              </a:rPr>
              <a:t>语法</a:t>
            </a:r>
            <a:r>
              <a:rPr lang="zh-CN" altLang="en-US" sz="1000" dirty="0">
                <a:latin typeface="宋体" panose="02010600030101010101" pitchFamily="2" charset="-122"/>
                <a:ea typeface="宋体" panose="02010600030101010101" pitchFamily="2" charset="-122"/>
              </a:rPr>
              <a:t>形式为： </a:t>
            </a:r>
            <a:endParaRPr lang="en-US" altLang="zh-CN" sz="1000" dirty="0" smtClean="0">
              <a:latin typeface="宋体" panose="02010600030101010101" pitchFamily="2" charset="-122"/>
              <a:ea typeface="宋体" panose="02010600030101010101" pitchFamily="2" charset="-122"/>
            </a:endParaRPr>
          </a:p>
          <a:p>
            <a:pPr algn="l"/>
            <a:r>
              <a:rPr lang="en-US" altLang="zh-CN" sz="1000" dirty="0" smtClean="0">
                <a:solidFill>
                  <a:schemeClr val="bg1">
                    <a:lumMod val="50000"/>
                  </a:schemeClr>
                </a:solidFill>
                <a:latin typeface="宋体" panose="02010600030101010101" pitchFamily="2" charset="-122"/>
                <a:ea typeface="宋体" panose="02010600030101010101" pitchFamily="2" charset="-122"/>
              </a:rPr>
              <a:t>     [J</a:t>
            </a:r>
            <a:r>
              <a:rPr lang="en-US" altLang="zh-CN" sz="1000" dirty="0">
                <a:solidFill>
                  <a:schemeClr val="bg1">
                    <a:lumMod val="50000"/>
                  </a:schemeClr>
                </a:solidFill>
                <a:latin typeface="宋体" panose="02010600030101010101" pitchFamily="2" charset="-122"/>
                <a:ea typeface="宋体" panose="02010600030101010101" pitchFamily="2" charset="-122"/>
              </a:rPr>
              <a:t>, </a:t>
            </a:r>
            <a:r>
              <a:rPr lang="en-US" altLang="zh-CN" sz="1000" dirty="0" smtClean="0">
                <a:solidFill>
                  <a:schemeClr val="bg1">
                    <a:lumMod val="50000"/>
                  </a:schemeClr>
                </a:solidFill>
                <a:latin typeface="宋体" panose="02010600030101010101" pitchFamily="2" charset="-122"/>
                <a:ea typeface="宋体" panose="02010600030101010101" pitchFamily="2" charset="-122"/>
              </a:rPr>
              <a:t>T]</a:t>
            </a:r>
            <a:r>
              <a:rPr lang="zh-CN" altLang="en-US" sz="1000" dirty="0" smtClean="0">
                <a:solidFill>
                  <a:schemeClr val="bg1">
                    <a:lumMod val="50000"/>
                  </a:schemeClr>
                </a:solidFill>
                <a:latin typeface="宋体" panose="02010600030101010101" pitchFamily="2" charset="-122"/>
                <a:ea typeface="宋体" panose="02010600030101010101" pitchFamily="2" charset="-122"/>
              </a:rPr>
              <a:t> </a:t>
            </a:r>
            <a:r>
              <a:rPr lang="en-US" altLang="zh-CN" sz="1000" dirty="0">
                <a:solidFill>
                  <a:schemeClr val="bg1">
                    <a:lumMod val="50000"/>
                  </a:schemeClr>
                </a:solidFill>
                <a:latin typeface="宋体" panose="02010600030101010101" pitchFamily="2" charset="-122"/>
                <a:ea typeface="宋体" panose="02010600030101010101" pitchFamily="2" charset="-122"/>
              </a:rPr>
              <a:t>= </a:t>
            </a:r>
            <a:r>
              <a:rPr lang="en-US" altLang="zh-CN" sz="1000" dirty="0" err="1">
                <a:solidFill>
                  <a:schemeClr val="bg1">
                    <a:lumMod val="50000"/>
                  </a:schemeClr>
                </a:solidFill>
                <a:latin typeface="宋体" panose="02010600030101010101" pitchFamily="2" charset="-122"/>
                <a:ea typeface="宋体" panose="02010600030101010101" pitchFamily="2" charset="-122"/>
              </a:rPr>
              <a:t>histeq</a:t>
            </a:r>
            <a:r>
              <a:rPr lang="en-US" altLang="zh-CN" sz="1000" dirty="0">
                <a:solidFill>
                  <a:schemeClr val="bg1">
                    <a:lumMod val="50000"/>
                  </a:schemeClr>
                </a:solidFill>
                <a:latin typeface="宋体" panose="02010600030101010101" pitchFamily="2" charset="-122"/>
                <a:ea typeface="宋体" panose="02010600030101010101" pitchFamily="2" charset="-122"/>
              </a:rPr>
              <a:t>(I, n) </a:t>
            </a:r>
            <a:endParaRPr lang="en-US" altLang="zh-CN" sz="1000" dirty="0" smtClean="0">
              <a:solidFill>
                <a:schemeClr val="bg1">
                  <a:lumMod val="50000"/>
                </a:schemeClr>
              </a:solidFill>
              <a:latin typeface="宋体" panose="02010600030101010101" pitchFamily="2" charset="-122"/>
              <a:ea typeface="宋体" panose="02010600030101010101" pitchFamily="2" charset="-122"/>
            </a:endParaRPr>
          </a:p>
          <a:p>
            <a:pPr algn="l"/>
            <a:r>
              <a:rPr lang="en-US" altLang="zh-CN" sz="1000" dirty="0" smtClean="0">
                <a:solidFill>
                  <a:schemeClr val="bg1">
                    <a:lumMod val="50000"/>
                  </a:schemeClr>
                </a:solidFill>
                <a:latin typeface="宋体" panose="02010600030101010101" pitchFamily="2" charset="-122"/>
                <a:ea typeface="宋体" panose="02010600030101010101" pitchFamily="2" charset="-122"/>
              </a:rPr>
              <a:t>     J </a:t>
            </a:r>
            <a:r>
              <a:rPr lang="en-US" altLang="zh-CN" sz="1000" dirty="0">
                <a:solidFill>
                  <a:schemeClr val="bg1">
                    <a:lumMod val="50000"/>
                  </a:schemeClr>
                </a:solidFill>
                <a:latin typeface="宋体" panose="02010600030101010101" pitchFamily="2" charset="-122"/>
                <a:ea typeface="宋体" panose="02010600030101010101" pitchFamily="2" charset="-122"/>
              </a:rPr>
              <a:t>= </a:t>
            </a:r>
            <a:r>
              <a:rPr lang="en-US" altLang="zh-CN" sz="1000" dirty="0" err="1">
                <a:solidFill>
                  <a:schemeClr val="bg1">
                    <a:lumMod val="50000"/>
                  </a:schemeClr>
                </a:solidFill>
                <a:latin typeface="宋体" panose="02010600030101010101" pitchFamily="2" charset="-122"/>
                <a:ea typeface="宋体" panose="02010600030101010101" pitchFamily="2" charset="-122"/>
              </a:rPr>
              <a:t>histeq</a:t>
            </a:r>
            <a:r>
              <a:rPr lang="en-US" altLang="zh-CN" sz="1000" dirty="0">
                <a:solidFill>
                  <a:schemeClr val="bg1">
                    <a:lumMod val="50000"/>
                  </a:schemeClr>
                </a:solidFill>
                <a:latin typeface="宋体" panose="02010600030101010101" pitchFamily="2" charset="-122"/>
                <a:ea typeface="宋体" panose="02010600030101010101" pitchFamily="2" charset="-122"/>
              </a:rPr>
              <a:t>(I, n</a:t>
            </a:r>
            <a:r>
              <a:rPr lang="en-US" altLang="zh-CN" sz="1000" dirty="0" smtClean="0">
                <a:solidFill>
                  <a:schemeClr val="bg1">
                    <a:lumMod val="50000"/>
                  </a:schemeClr>
                </a:solidFill>
                <a:latin typeface="宋体" panose="02010600030101010101" pitchFamily="2" charset="-122"/>
                <a:ea typeface="宋体" panose="02010600030101010101" pitchFamily="2" charset="-122"/>
              </a:rPr>
              <a:t>)</a:t>
            </a:r>
            <a:endParaRPr lang="en-US" altLang="zh-CN" sz="1000" dirty="0">
              <a:solidFill>
                <a:schemeClr val="bg1">
                  <a:lumMod val="50000"/>
                </a:schemeClr>
              </a:solidFill>
              <a:latin typeface="宋体" panose="02010600030101010101" pitchFamily="2" charset="-122"/>
              <a:ea typeface="宋体" panose="02010600030101010101" pitchFamily="2" charset="-122"/>
            </a:endParaRPr>
          </a:p>
          <a:p>
            <a:pPr algn="l"/>
            <a:r>
              <a:rPr lang="zh-CN" altLang="en-US" sz="1000" dirty="0" smtClean="0">
                <a:latin typeface="宋体" panose="02010600030101010101" pitchFamily="2" charset="-122"/>
                <a:ea typeface="宋体" panose="02010600030101010101" pitchFamily="2" charset="-122"/>
              </a:rPr>
              <a:t>其中，</a:t>
            </a:r>
            <a:endParaRPr lang="en-US" altLang="zh-CN" sz="1000" dirty="0" smtClean="0">
              <a:latin typeface="宋体" panose="02010600030101010101" pitchFamily="2" charset="-122"/>
              <a:ea typeface="宋体" panose="02010600030101010101" pitchFamily="2" charset="-122"/>
            </a:endParaRPr>
          </a:p>
          <a:p>
            <a:pPr marL="171450" indent="-171450" algn="l">
              <a:buFont typeface="Arial" panose="020B0604020202020204" pitchFamily="34" charset="0"/>
              <a:buChar char="•"/>
            </a:pPr>
            <a:r>
              <a:rPr lang="en-US" altLang="zh-CN" sz="1000" dirty="0" smtClean="0">
                <a:latin typeface="宋体" panose="02010600030101010101" pitchFamily="2" charset="-122"/>
                <a:ea typeface="宋体" panose="02010600030101010101" pitchFamily="2" charset="-122"/>
              </a:rPr>
              <a:t>I</a:t>
            </a:r>
            <a:r>
              <a:rPr lang="zh-CN" altLang="en-US" sz="1000" dirty="0">
                <a:latin typeface="宋体" panose="02010600030101010101" pitchFamily="2" charset="-122"/>
                <a:ea typeface="宋体" panose="02010600030101010101" pitchFamily="2" charset="-122"/>
              </a:rPr>
              <a:t>表示原始图像，</a:t>
            </a:r>
            <a:r>
              <a:rPr lang="en-US" altLang="zh-CN" sz="1000" dirty="0">
                <a:latin typeface="宋体" panose="02010600030101010101" pitchFamily="2" charset="-122"/>
                <a:ea typeface="宋体" panose="02010600030101010101" pitchFamily="2" charset="-122"/>
              </a:rPr>
              <a:t>J</a:t>
            </a:r>
            <a:r>
              <a:rPr lang="zh-CN" altLang="en-US" sz="1000" dirty="0">
                <a:latin typeface="宋体" panose="02010600030101010101" pitchFamily="2" charset="-122"/>
                <a:ea typeface="宋体" panose="02010600030101010101" pitchFamily="2" charset="-122"/>
              </a:rPr>
              <a:t>是灰度均衡化后的输出图像，</a:t>
            </a:r>
            <a:r>
              <a:rPr lang="en-US" altLang="zh-CN" sz="1000" dirty="0">
                <a:latin typeface="宋体" panose="02010600030101010101" pitchFamily="2" charset="-122"/>
                <a:ea typeface="宋体" panose="02010600030101010101" pitchFamily="2" charset="-122"/>
              </a:rPr>
              <a:t>T</a:t>
            </a:r>
            <a:r>
              <a:rPr lang="zh-CN" altLang="en-US" sz="1000" dirty="0">
                <a:latin typeface="宋体" panose="02010600030101010101" pitchFamily="2" charset="-122"/>
                <a:ea typeface="宋体" panose="02010600030101010101" pitchFamily="2" charset="-122"/>
              </a:rPr>
              <a:t>是变换矩阵</a:t>
            </a:r>
            <a:r>
              <a:rPr lang="en-US" altLang="zh-CN" sz="1000" dirty="0">
                <a:latin typeface="宋体" panose="02010600030101010101" pitchFamily="2" charset="-122"/>
                <a:ea typeface="宋体" panose="02010600030101010101" pitchFamily="2" charset="-122"/>
              </a:rPr>
              <a:t>(</a:t>
            </a:r>
            <a:r>
              <a:rPr lang="zh-CN" altLang="en-US" sz="1000" dirty="0">
                <a:latin typeface="宋体" panose="02010600030101010101" pitchFamily="2" charset="-122"/>
                <a:ea typeface="宋体" panose="02010600030101010101" pitchFamily="2" charset="-122"/>
              </a:rPr>
              <a:t>即返回</a:t>
            </a:r>
            <a:r>
              <a:rPr lang="zh-CN" altLang="en-US" sz="1000" dirty="0" smtClean="0">
                <a:latin typeface="宋体" panose="02010600030101010101" pitchFamily="2" charset="-122"/>
                <a:ea typeface="宋体" panose="02010600030101010101" pitchFamily="2" charset="-122"/>
              </a:rPr>
              <a:t>能将</a:t>
            </a:r>
            <a:r>
              <a:rPr lang="zh-CN" altLang="en-US" sz="1000" dirty="0">
                <a:latin typeface="宋体" panose="02010600030101010101" pitchFamily="2" charset="-122"/>
                <a:ea typeface="宋体" panose="02010600030101010101" pitchFamily="2" charset="-122"/>
              </a:rPr>
              <a:t>图像</a:t>
            </a:r>
            <a:r>
              <a:rPr lang="en-US" altLang="zh-CN" sz="1000" dirty="0">
                <a:latin typeface="宋体" panose="02010600030101010101" pitchFamily="2" charset="-122"/>
                <a:ea typeface="宋体" panose="02010600030101010101" pitchFamily="2" charset="-122"/>
              </a:rPr>
              <a:t>I</a:t>
            </a:r>
            <a:r>
              <a:rPr lang="zh-CN" altLang="en-US" sz="1000" dirty="0">
                <a:latin typeface="宋体" panose="02010600030101010101" pitchFamily="2" charset="-122"/>
                <a:ea typeface="宋体" panose="02010600030101010101" pitchFamily="2" charset="-122"/>
              </a:rPr>
              <a:t>的直方图变换成图像</a:t>
            </a:r>
            <a:r>
              <a:rPr lang="en-US" altLang="zh-CN" sz="1000" dirty="0">
                <a:latin typeface="宋体" panose="02010600030101010101" pitchFamily="2" charset="-122"/>
                <a:ea typeface="宋体" panose="02010600030101010101" pitchFamily="2" charset="-122"/>
              </a:rPr>
              <a:t>J</a:t>
            </a:r>
            <a:r>
              <a:rPr lang="zh-CN" altLang="en-US" sz="1000" dirty="0">
                <a:latin typeface="宋体" panose="02010600030101010101" pitchFamily="2" charset="-122"/>
                <a:ea typeface="宋体" panose="02010600030101010101" pitchFamily="2" charset="-122"/>
              </a:rPr>
              <a:t>的直方图的变换</a:t>
            </a:r>
            <a:r>
              <a:rPr lang="en-US" altLang="zh-CN" sz="1000" dirty="0">
                <a:latin typeface="宋体" panose="02010600030101010101" pitchFamily="2" charset="-122"/>
                <a:ea typeface="宋体" panose="02010600030101010101" pitchFamily="2" charset="-122"/>
              </a:rPr>
              <a:t>T )</a:t>
            </a:r>
            <a:r>
              <a:rPr lang="zh-CN" altLang="en-US" sz="1000" dirty="0" smtClean="0">
                <a:latin typeface="宋体" panose="02010600030101010101" pitchFamily="2" charset="-122"/>
                <a:ea typeface="宋体" panose="02010600030101010101" pitchFamily="2" charset="-122"/>
              </a:rPr>
              <a:t>。</a:t>
            </a:r>
            <a:endParaRPr lang="en-US" altLang="zh-CN" sz="1000" dirty="0" smtClean="0">
              <a:latin typeface="宋体" panose="02010600030101010101" pitchFamily="2" charset="-122"/>
              <a:ea typeface="宋体" panose="02010600030101010101" pitchFamily="2" charset="-122"/>
            </a:endParaRPr>
          </a:p>
          <a:p>
            <a:pPr marL="171450" indent="-171450" algn="l">
              <a:buFont typeface="Arial" panose="020B0604020202020204" pitchFamily="34" charset="0"/>
              <a:buChar char="•"/>
            </a:pPr>
            <a:r>
              <a:rPr lang="zh-CN" altLang="en-US" sz="1000" dirty="0" smtClean="0">
                <a:latin typeface="宋体" panose="02010600030101010101" pitchFamily="2" charset="-122"/>
                <a:ea typeface="宋体" panose="02010600030101010101" pitchFamily="2" charset="-122"/>
              </a:rPr>
              <a:t>参数</a:t>
            </a:r>
            <a:r>
              <a:rPr lang="en-US" altLang="zh-CN" sz="1000" dirty="0">
                <a:latin typeface="宋体" panose="02010600030101010101" pitchFamily="2" charset="-122"/>
                <a:ea typeface="宋体" panose="02010600030101010101" pitchFamily="2" charset="-122"/>
              </a:rPr>
              <a:t>n</a:t>
            </a:r>
            <a:r>
              <a:rPr lang="zh-CN" altLang="en-US" sz="1000" dirty="0">
                <a:latin typeface="宋体" panose="02010600030101010101" pitchFamily="2" charset="-122"/>
                <a:ea typeface="宋体" panose="02010600030101010101" pitchFamily="2" charset="-122"/>
              </a:rPr>
              <a:t>指定直方图均衡后的</a:t>
            </a:r>
            <a:r>
              <a:rPr lang="zh-CN" altLang="en-US" sz="1000" dirty="0" smtClean="0">
                <a:latin typeface="宋体" panose="02010600030101010101" pitchFamily="2" charset="-122"/>
                <a:ea typeface="宋体" panose="02010600030101010101" pitchFamily="2" charset="-122"/>
              </a:rPr>
              <a:t>灰度级数</a:t>
            </a:r>
            <a:r>
              <a:rPr lang="zh-CN" altLang="en-US" sz="1000" dirty="0">
                <a:latin typeface="宋体" panose="02010600030101010101" pitchFamily="2" charset="-122"/>
                <a:ea typeface="宋体" panose="02010600030101010101" pitchFamily="2" charset="-122"/>
              </a:rPr>
              <a:t>，默认值为</a:t>
            </a:r>
            <a:r>
              <a:rPr lang="en-US" altLang="zh-CN" sz="1000" dirty="0">
                <a:latin typeface="宋体" panose="02010600030101010101" pitchFamily="2" charset="-122"/>
                <a:ea typeface="宋体" panose="02010600030101010101" pitchFamily="2" charset="-122"/>
              </a:rPr>
              <a:t>64</a:t>
            </a:r>
            <a:r>
              <a:rPr lang="zh-CN" altLang="en-US" sz="1000" dirty="0" smtClean="0">
                <a:latin typeface="宋体" panose="02010600030101010101" pitchFamily="2" charset="-122"/>
                <a:ea typeface="宋体" panose="02010600030101010101" pitchFamily="2" charset="-122"/>
              </a:rPr>
              <a:t>。下面</a:t>
            </a:r>
            <a:r>
              <a:rPr lang="zh-CN" altLang="en-US" sz="1000" dirty="0">
                <a:latin typeface="宋体" panose="02010600030101010101" pitchFamily="2" charset="-122"/>
                <a:ea typeface="宋体" panose="02010600030101010101" pitchFamily="2" charset="-122"/>
              </a:rPr>
              <a:t>这段示例代码演示了图像灰度均衡的实现方法，程序运行结果请见图</a:t>
            </a:r>
            <a:r>
              <a:rPr lang="en-US" altLang="zh-CN" sz="1000" dirty="0" smtClean="0">
                <a:latin typeface="宋体" panose="02010600030101010101" pitchFamily="2" charset="-122"/>
                <a:ea typeface="宋体" panose="02010600030101010101" pitchFamily="2" charset="-122"/>
              </a:rPr>
              <a:t>2-24</a:t>
            </a:r>
            <a:r>
              <a:rPr lang="zh-CN" altLang="en-US" sz="1000" dirty="0" smtClean="0">
                <a:latin typeface="宋体" panose="02010600030101010101" pitchFamily="2" charset="-122"/>
                <a:ea typeface="宋体" panose="02010600030101010101" pitchFamily="2" charset="-122"/>
              </a:rPr>
              <a:t>。</a:t>
            </a:r>
            <a:endParaRPr lang="en-US" altLang="zh-CN" sz="1000" dirty="0">
              <a:latin typeface="宋体" panose="02010600030101010101" pitchFamily="2" charset="-122"/>
              <a:ea typeface="宋体" panose="02010600030101010101" pitchFamily="2" charset="-122"/>
            </a:endParaRPr>
          </a:p>
          <a:p>
            <a:pPr algn="l"/>
            <a:r>
              <a:rPr lang="en-US" altLang="zh-CN" sz="1000" dirty="0" err="1">
                <a:latin typeface="宋体" panose="02010600030101010101" pitchFamily="2" charset="-122"/>
                <a:ea typeface="宋体" panose="02010600030101010101" pitchFamily="2" charset="-122"/>
              </a:rPr>
              <a:t>i</a:t>
            </a:r>
            <a:r>
              <a:rPr lang="en-US" altLang="zh-CN" sz="1000" dirty="0">
                <a:latin typeface="宋体" panose="02010600030101010101" pitchFamily="2" charset="-122"/>
                <a:ea typeface="宋体" panose="02010600030101010101" pitchFamily="2" charset="-122"/>
              </a:rPr>
              <a:t> = rgb2gray(</a:t>
            </a:r>
            <a:r>
              <a:rPr lang="en-US" altLang="zh-CN" sz="1000" dirty="0" err="1">
                <a:latin typeface="宋体" panose="02010600030101010101" pitchFamily="2" charset="-122"/>
                <a:ea typeface="宋体" panose="02010600030101010101" pitchFamily="2" charset="-122"/>
              </a:rPr>
              <a:t>imread</a:t>
            </a:r>
            <a:r>
              <a:rPr lang="en-US" altLang="zh-CN" sz="1000" dirty="0">
                <a:latin typeface="宋体" panose="02010600030101010101" pitchFamily="2" charset="-122"/>
                <a:ea typeface="宋体" panose="02010600030101010101" pitchFamily="2" charset="-122"/>
              </a:rPr>
              <a:t>('./resources/ch2/lena.jpg'));</a:t>
            </a:r>
          </a:p>
          <a:p>
            <a:pPr algn="l"/>
            <a:r>
              <a:rPr lang="en-US" altLang="zh-CN" sz="1000" dirty="0">
                <a:latin typeface="宋体" panose="02010600030101010101" pitchFamily="2" charset="-122"/>
                <a:ea typeface="宋体" panose="02010600030101010101" pitchFamily="2" charset="-122"/>
              </a:rPr>
              <a:t>LC = </a:t>
            </a:r>
            <a:r>
              <a:rPr lang="en-US" altLang="zh-CN" sz="1000" dirty="0" err="1">
                <a:latin typeface="宋体" panose="02010600030101010101" pitchFamily="2" charset="-122"/>
                <a:ea typeface="宋体" panose="02010600030101010101" pitchFamily="2" charset="-122"/>
              </a:rPr>
              <a:t>imadjust</a:t>
            </a:r>
            <a:r>
              <a:rPr lang="en-US" altLang="zh-CN" sz="1000" dirty="0">
                <a:latin typeface="宋体" panose="02010600030101010101" pitchFamily="2" charset="-122"/>
                <a:ea typeface="宋体" panose="02010600030101010101" pitchFamily="2" charset="-122"/>
              </a:rPr>
              <a:t>(</a:t>
            </a:r>
            <a:r>
              <a:rPr lang="en-US" altLang="zh-CN" sz="1000" dirty="0" err="1">
                <a:latin typeface="宋体" panose="02010600030101010101" pitchFamily="2" charset="-122"/>
                <a:ea typeface="宋体" panose="02010600030101010101" pitchFamily="2" charset="-122"/>
              </a:rPr>
              <a:t>i</a:t>
            </a:r>
            <a:r>
              <a:rPr lang="en-US" altLang="zh-CN" sz="1000" dirty="0">
                <a:latin typeface="宋体" panose="02010600030101010101" pitchFamily="2" charset="-122"/>
                <a:ea typeface="宋体" panose="02010600030101010101" pitchFamily="2" charset="-122"/>
              </a:rPr>
              <a:t>, [ ], [50/255;150/255]); </a:t>
            </a:r>
          </a:p>
          <a:p>
            <a:pPr algn="l"/>
            <a:r>
              <a:rPr lang="en-US" altLang="zh-CN" sz="1000" dirty="0">
                <a:latin typeface="宋体" panose="02010600030101010101" pitchFamily="2" charset="-122"/>
                <a:ea typeface="宋体" panose="02010600030101010101" pitchFamily="2" charset="-122"/>
              </a:rPr>
              <a:t>figure(1), subplot (221), </a:t>
            </a:r>
            <a:r>
              <a:rPr lang="en-US" altLang="zh-CN" sz="1000" dirty="0" err="1">
                <a:latin typeface="宋体" panose="02010600030101010101" pitchFamily="2" charset="-122"/>
                <a:ea typeface="宋体" panose="02010600030101010101" pitchFamily="2" charset="-122"/>
              </a:rPr>
              <a:t>imshow</a:t>
            </a:r>
            <a:r>
              <a:rPr lang="en-US" altLang="zh-CN" sz="1000" dirty="0">
                <a:latin typeface="宋体" panose="02010600030101010101" pitchFamily="2" charset="-122"/>
                <a:ea typeface="宋体" panose="02010600030101010101" pitchFamily="2" charset="-122"/>
              </a:rPr>
              <a:t>(LC); </a:t>
            </a:r>
          </a:p>
          <a:p>
            <a:pPr algn="l"/>
            <a:r>
              <a:rPr lang="en-US" altLang="zh-CN" sz="1000" dirty="0">
                <a:latin typeface="宋体" panose="02010600030101010101" pitchFamily="2" charset="-122"/>
                <a:ea typeface="宋体" panose="02010600030101010101" pitchFamily="2" charset="-122"/>
              </a:rPr>
              <a:t>title('low contrast');</a:t>
            </a:r>
          </a:p>
          <a:p>
            <a:pPr algn="l"/>
            <a:r>
              <a:rPr lang="en-US" altLang="zh-CN" sz="1000" dirty="0">
                <a:latin typeface="宋体" panose="02010600030101010101" pitchFamily="2" charset="-122"/>
                <a:ea typeface="宋体" panose="02010600030101010101" pitchFamily="2" charset="-122"/>
              </a:rPr>
              <a:t>figure(1),subplot(222), </a:t>
            </a:r>
            <a:r>
              <a:rPr lang="en-US" altLang="zh-CN" sz="1000" dirty="0" err="1">
                <a:latin typeface="宋体" panose="02010600030101010101" pitchFamily="2" charset="-122"/>
                <a:ea typeface="宋体" panose="02010600030101010101" pitchFamily="2" charset="-122"/>
              </a:rPr>
              <a:t>imhist</a:t>
            </a:r>
            <a:r>
              <a:rPr lang="en-US" altLang="zh-CN" sz="1000" dirty="0">
                <a:latin typeface="宋体" panose="02010600030101010101" pitchFamily="2" charset="-122"/>
                <a:ea typeface="宋体" panose="02010600030101010101" pitchFamily="2" charset="-122"/>
              </a:rPr>
              <a:t>(LC); </a:t>
            </a:r>
          </a:p>
          <a:p>
            <a:pPr algn="l"/>
            <a:r>
              <a:rPr lang="en-US" altLang="zh-CN" sz="1000" dirty="0">
                <a:latin typeface="宋体" panose="02010600030101010101" pitchFamily="2" charset="-122"/>
                <a:ea typeface="宋体" panose="02010600030101010101" pitchFamily="2" charset="-122"/>
              </a:rPr>
              <a:t>title('low contrast');</a:t>
            </a:r>
          </a:p>
          <a:p>
            <a:pPr algn="l"/>
            <a:r>
              <a:rPr lang="en-US" altLang="zh-CN" sz="1000" dirty="0">
                <a:latin typeface="宋体" panose="02010600030101010101" pitchFamily="2" charset="-122"/>
                <a:ea typeface="宋体" panose="02010600030101010101" pitchFamily="2" charset="-122"/>
              </a:rPr>
              <a:t>HE1 = </a:t>
            </a:r>
            <a:r>
              <a:rPr lang="en-US" altLang="zh-CN" sz="1000" dirty="0" err="1">
                <a:latin typeface="宋体" panose="02010600030101010101" pitchFamily="2" charset="-122"/>
                <a:ea typeface="宋体" panose="02010600030101010101" pitchFamily="2" charset="-122"/>
              </a:rPr>
              <a:t>histeq</a:t>
            </a:r>
            <a:r>
              <a:rPr lang="en-US" altLang="zh-CN" sz="1000" dirty="0">
                <a:latin typeface="宋体" panose="02010600030101010101" pitchFamily="2" charset="-122"/>
                <a:ea typeface="宋体" panose="02010600030101010101" pitchFamily="2" charset="-122"/>
              </a:rPr>
              <a:t>(LC);</a:t>
            </a:r>
          </a:p>
          <a:p>
            <a:pPr algn="l"/>
            <a:r>
              <a:rPr lang="en-US" altLang="zh-CN" sz="1000" dirty="0">
                <a:latin typeface="宋体" panose="02010600030101010101" pitchFamily="2" charset="-122"/>
                <a:ea typeface="宋体" panose="02010600030101010101" pitchFamily="2" charset="-122"/>
              </a:rPr>
              <a:t>figure(1), subplot(223), </a:t>
            </a:r>
            <a:r>
              <a:rPr lang="en-US" altLang="zh-CN" sz="1000" dirty="0" err="1">
                <a:latin typeface="宋体" panose="02010600030101010101" pitchFamily="2" charset="-122"/>
                <a:ea typeface="宋体" panose="02010600030101010101" pitchFamily="2" charset="-122"/>
              </a:rPr>
              <a:t>imshow</a:t>
            </a:r>
            <a:r>
              <a:rPr lang="en-US" altLang="zh-CN" sz="1000" dirty="0">
                <a:latin typeface="宋体" panose="02010600030101010101" pitchFamily="2" charset="-122"/>
                <a:ea typeface="宋体" panose="02010600030101010101" pitchFamily="2" charset="-122"/>
              </a:rPr>
              <a:t>(HE1);</a:t>
            </a:r>
          </a:p>
          <a:p>
            <a:pPr algn="l"/>
            <a:r>
              <a:rPr lang="en-US" altLang="zh-CN" sz="1000" dirty="0">
                <a:latin typeface="宋体" panose="02010600030101010101" pitchFamily="2" charset="-122"/>
                <a:ea typeface="宋体" panose="02010600030101010101" pitchFamily="2" charset="-122"/>
              </a:rPr>
              <a:t>title ('histogram equalization');</a:t>
            </a:r>
          </a:p>
          <a:p>
            <a:pPr algn="l"/>
            <a:r>
              <a:rPr lang="en-US" altLang="zh-CN" sz="1000" dirty="0">
                <a:latin typeface="宋体" panose="02010600030101010101" pitchFamily="2" charset="-122"/>
                <a:ea typeface="宋体" panose="02010600030101010101" pitchFamily="2" charset="-122"/>
              </a:rPr>
              <a:t>figure(1),subplot(224), </a:t>
            </a:r>
            <a:r>
              <a:rPr lang="en-US" altLang="zh-CN" sz="1000" dirty="0" err="1">
                <a:latin typeface="宋体" panose="02010600030101010101" pitchFamily="2" charset="-122"/>
                <a:ea typeface="宋体" panose="02010600030101010101" pitchFamily="2" charset="-122"/>
              </a:rPr>
              <a:t>imhist</a:t>
            </a:r>
            <a:r>
              <a:rPr lang="en-US" altLang="zh-CN" sz="1000" dirty="0">
                <a:latin typeface="宋体" panose="02010600030101010101" pitchFamily="2" charset="-122"/>
                <a:ea typeface="宋体" panose="02010600030101010101" pitchFamily="2" charset="-122"/>
              </a:rPr>
              <a:t>(HE1); </a:t>
            </a:r>
          </a:p>
          <a:p>
            <a:pPr algn="l"/>
            <a:r>
              <a:rPr lang="en-US" altLang="zh-CN" sz="1000" dirty="0">
                <a:latin typeface="宋体" panose="02010600030101010101" pitchFamily="2" charset="-122"/>
                <a:ea typeface="宋体" panose="02010600030101010101" pitchFamily="2" charset="-122"/>
              </a:rPr>
              <a:t>title('histogram equalization');</a:t>
            </a:r>
            <a:endParaRPr lang="en-US" altLang="zh-CN" sz="1000" dirty="0" smtClean="0">
              <a:latin typeface="宋体" panose="02010600030101010101" pitchFamily="2" charset="-122"/>
              <a:ea typeface="宋体" panose="02010600030101010101" pitchFamily="2" charset="-122"/>
            </a:endParaRPr>
          </a:p>
          <a:p>
            <a:pPr algn="l"/>
            <a:endParaRPr lang="en-US" altLang="zh-CN" sz="1200" dirty="0">
              <a:latin typeface="宋体" panose="02010600030101010101" pitchFamily="2" charset="-122"/>
              <a:ea typeface="宋体" panose="02010600030101010101" pitchFamily="2" charset="-122"/>
            </a:endParaRPr>
          </a:p>
          <a:p>
            <a:pPr algn="l"/>
            <a:endParaRPr lang="zh-CN" altLang="en-US" dirty="0"/>
          </a:p>
        </p:txBody>
      </p:sp>
      <p:sp>
        <p:nvSpPr>
          <p:cNvPr id="2" name="文本框 1"/>
          <p:cNvSpPr txBox="1"/>
          <p:nvPr/>
        </p:nvSpPr>
        <p:spPr>
          <a:xfrm>
            <a:off x="3931920" y="284480"/>
            <a:ext cx="5842000" cy="369332"/>
          </a:xfrm>
          <a:prstGeom prst="rect">
            <a:avLst/>
          </a:prstGeom>
          <a:noFill/>
        </p:spPr>
        <p:txBody>
          <a:bodyPr wrap="square" rtlCol="0">
            <a:spAutoFit/>
          </a:bodyPr>
          <a:lstStyle/>
          <a:p>
            <a:pPr algn="ctr"/>
            <a:r>
              <a:rPr lang="en-US" altLang="zh-CN" dirty="0" smtClean="0">
                <a:solidFill>
                  <a:srgbClr val="7030A0"/>
                </a:solidFill>
                <a:latin typeface="宋体" panose="02010600030101010101" pitchFamily="2" charset="-122"/>
                <a:ea typeface="宋体" panose="02010600030101010101" pitchFamily="2" charset="-122"/>
              </a:rPr>
              <a:t>2.5 </a:t>
            </a:r>
            <a:r>
              <a:rPr lang="zh-CN" altLang="en-US" dirty="0" smtClean="0">
                <a:solidFill>
                  <a:srgbClr val="7030A0"/>
                </a:solidFill>
                <a:latin typeface="宋体" panose="02010600030101010101" pitchFamily="2" charset="-122"/>
                <a:ea typeface="宋体" panose="02010600030101010101" pitchFamily="2" charset="-122"/>
              </a:rPr>
              <a:t>灰度均衡 </a:t>
            </a:r>
            <a:r>
              <a:rPr lang="en-US" altLang="zh-CN" dirty="0" smtClean="0">
                <a:solidFill>
                  <a:srgbClr val="7030A0"/>
                </a:solidFill>
                <a:latin typeface="宋体" panose="02010600030101010101" pitchFamily="2" charset="-122"/>
                <a:ea typeface="宋体" panose="02010600030101010101" pitchFamily="2" charset="-122"/>
              </a:rPr>
              <a:t>· </a:t>
            </a:r>
            <a:r>
              <a:rPr lang="en-US" altLang="zh-CN" dirty="0" smtClean="0">
                <a:solidFill>
                  <a:srgbClr val="7030A0"/>
                </a:solidFill>
                <a:latin typeface="宋体" panose="02010600030101010101" pitchFamily="2" charset="-122"/>
                <a:ea typeface="宋体" panose="02010600030101010101" pitchFamily="2" charset="-122"/>
              </a:rPr>
              <a:t>2.5.2 </a:t>
            </a:r>
            <a:r>
              <a:rPr lang="zh-CN" altLang="en-US" dirty="0">
                <a:solidFill>
                  <a:srgbClr val="7030A0"/>
                </a:solidFill>
                <a:latin typeface="宋体" panose="02010600030101010101" pitchFamily="2" charset="-122"/>
                <a:ea typeface="宋体" panose="02010600030101010101" pitchFamily="2" charset="-122"/>
              </a:rPr>
              <a:t>编码实现</a:t>
            </a:r>
            <a:endParaRPr lang="zh-CN" altLang="en-US" dirty="0">
              <a:solidFill>
                <a:srgbClr val="7030A0"/>
              </a:solidFill>
            </a:endParaRPr>
          </a:p>
        </p:txBody>
      </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17374" r="8116"/>
          <a:stretch/>
        </p:blipFill>
        <p:spPr>
          <a:xfrm>
            <a:off x="7359777" y="2350868"/>
            <a:ext cx="4325981" cy="3897532"/>
          </a:xfrm>
          <a:prstGeom prst="rect">
            <a:avLst/>
          </a:prstGeom>
        </p:spPr>
      </p:pic>
    </p:spTree>
    <p:extLst>
      <p:ext uri="{BB962C8B-B14F-4D97-AF65-F5344CB8AC3E}">
        <p14:creationId xmlns:p14="http://schemas.microsoft.com/office/powerpoint/2010/main" val="46107490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F428643-1191-2961-D654-E31A8D0E4933}"/>
              </a:ext>
            </a:extLst>
          </p:cNvPr>
          <p:cNvSpPr>
            <a:spLocks noGrp="1"/>
          </p:cNvSpPr>
          <p:nvPr>
            <p:ph type="ctrTitle"/>
          </p:nvPr>
        </p:nvSpPr>
        <p:spPr>
          <a:xfrm>
            <a:off x="1300480" y="1026160"/>
            <a:ext cx="9144000" cy="508000"/>
          </a:xfrm>
        </p:spPr>
        <p:txBody>
          <a:bodyPr/>
          <a:lstStyle/>
          <a:p>
            <a:pPr marL="457200" indent="-457200" algn="l">
              <a:buFont typeface="Wingdings" panose="05000000000000000000" pitchFamily="2" charset="2"/>
              <a:buChar char="Ø"/>
            </a:pPr>
            <a:r>
              <a:rPr lang="zh-CN" altLang="en-US" sz="2800" dirty="0" smtClean="0">
                <a:latin typeface="宋体" panose="02010600030101010101" pitchFamily="2" charset="-122"/>
                <a:ea typeface="宋体" panose="02010600030101010101" pitchFamily="2" charset="-122"/>
              </a:rPr>
              <a:t>直方图规定化</a:t>
            </a:r>
            <a:r>
              <a:rPr lang="en-US" altLang="zh-CN" sz="2800" dirty="0" smtClean="0">
                <a:latin typeface="宋体" panose="02010600030101010101" pitchFamily="2" charset="-122"/>
                <a:ea typeface="宋体" panose="02010600030101010101" pitchFamily="2" charset="-122"/>
              </a:rPr>
              <a:t>·</a:t>
            </a:r>
            <a:r>
              <a:rPr lang="zh-CN" altLang="en-US" sz="2800" dirty="0" smtClean="0">
                <a:latin typeface="宋体" panose="02010600030101010101" pitchFamily="2" charset="-122"/>
                <a:ea typeface="宋体" panose="02010600030101010101" pitchFamily="2" charset="-122"/>
              </a:rPr>
              <a:t>基本原理</a:t>
            </a:r>
            <a:endParaRPr lang="zh-CN" altLang="en-US" sz="2800" dirty="0">
              <a:latin typeface="宋体" panose="02010600030101010101" pitchFamily="2" charset="-122"/>
              <a:ea typeface="宋体" panose="02010600030101010101" pitchFamily="2" charset="-122"/>
            </a:endParaRPr>
          </a:p>
        </p:txBody>
      </p:sp>
      <p:sp>
        <p:nvSpPr>
          <p:cNvPr id="2" name="文本框 1"/>
          <p:cNvSpPr txBox="1"/>
          <p:nvPr/>
        </p:nvSpPr>
        <p:spPr>
          <a:xfrm>
            <a:off x="3931920" y="284480"/>
            <a:ext cx="5842000" cy="369332"/>
          </a:xfrm>
          <a:prstGeom prst="rect">
            <a:avLst/>
          </a:prstGeom>
          <a:noFill/>
        </p:spPr>
        <p:txBody>
          <a:bodyPr wrap="square" rtlCol="0">
            <a:spAutoFit/>
          </a:bodyPr>
          <a:lstStyle/>
          <a:p>
            <a:pPr algn="ctr"/>
            <a:r>
              <a:rPr lang="en-US" altLang="zh-CN" dirty="0" smtClean="0">
                <a:solidFill>
                  <a:srgbClr val="7030A0"/>
                </a:solidFill>
                <a:latin typeface="宋体" panose="02010600030101010101" pitchFamily="2" charset="-122"/>
                <a:ea typeface="宋体" panose="02010600030101010101" pitchFamily="2" charset="-122"/>
              </a:rPr>
              <a:t>2.6 </a:t>
            </a:r>
            <a:r>
              <a:rPr lang="zh-CN" altLang="en-US" dirty="0" smtClean="0">
                <a:solidFill>
                  <a:srgbClr val="7030A0"/>
                </a:solidFill>
                <a:latin typeface="宋体" panose="02010600030101010101" pitchFamily="2" charset="-122"/>
                <a:ea typeface="宋体" panose="02010600030101010101" pitchFamily="2" charset="-122"/>
              </a:rPr>
              <a:t>直方图规定化</a:t>
            </a:r>
            <a:r>
              <a:rPr lang="zh-CN" altLang="en-US" dirty="0" smtClean="0">
                <a:solidFill>
                  <a:srgbClr val="7030A0"/>
                </a:solidFill>
                <a:latin typeface="宋体" panose="02010600030101010101" pitchFamily="2" charset="-122"/>
                <a:ea typeface="宋体" panose="02010600030101010101" pitchFamily="2" charset="-122"/>
              </a:rPr>
              <a:t> </a:t>
            </a:r>
            <a:r>
              <a:rPr lang="en-US" altLang="zh-CN" dirty="0" smtClean="0">
                <a:solidFill>
                  <a:srgbClr val="7030A0"/>
                </a:solidFill>
                <a:latin typeface="宋体" panose="02010600030101010101" pitchFamily="2" charset="-122"/>
                <a:ea typeface="宋体" panose="02010600030101010101" pitchFamily="2" charset="-122"/>
              </a:rPr>
              <a:t>· </a:t>
            </a:r>
            <a:r>
              <a:rPr lang="en-US" altLang="zh-CN" dirty="0" smtClean="0">
                <a:solidFill>
                  <a:srgbClr val="7030A0"/>
                </a:solidFill>
                <a:latin typeface="宋体" panose="02010600030101010101" pitchFamily="2" charset="-122"/>
                <a:ea typeface="宋体" panose="02010600030101010101" pitchFamily="2" charset="-122"/>
              </a:rPr>
              <a:t>2.6.1 </a:t>
            </a:r>
            <a:r>
              <a:rPr lang="zh-CN" altLang="en-US" dirty="0">
                <a:solidFill>
                  <a:srgbClr val="7030A0"/>
                </a:solidFill>
                <a:latin typeface="宋体" panose="02010600030101010101" pitchFamily="2" charset="-122"/>
                <a:ea typeface="宋体" panose="02010600030101010101" pitchFamily="2" charset="-122"/>
              </a:rPr>
              <a:t>基本原理</a:t>
            </a:r>
            <a:endParaRPr lang="zh-CN" altLang="en-US" dirty="0">
              <a:solidFill>
                <a:srgbClr val="7030A0"/>
              </a:solidFill>
            </a:endParaRPr>
          </a:p>
        </p:txBody>
      </p:sp>
      <p:sp>
        <p:nvSpPr>
          <p:cNvPr id="5" name="矩形 4"/>
          <p:cNvSpPr/>
          <p:nvPr/>
        </p:nvSpPr>
        <p:spPr>
          <a:xfrm>
            <a:off x="1300480" y="1534161"/>
            <a:ext cx="5831840" cy="1200329"/>
          </a:xfrm>
          <a:prstGeom prst="rect">
            <a:avLst/>
          </a:prstGeom>
        </p:spPr>
        <p:txBody>
          <a:bodyPr wrap="square">
            <a:spAutoFit/>
          </a:bodyPr>
          <a:lstStyle/>
          <a:p>
            <a:r>
              <a:rPr lang="zh-CN" altLang="en-US" sz="1200" dirty="0">
                <a:latin typeface="宋体" panose="02010600030101010101" pitchFamily="2" charset="-122"/>
                <a:ea typeface="宋体" panose="02010600030101010101" pitchFamily="2" charset="-122"/>
              </a:rPr>
              <a:t>上一节讲到的</a:t>
            </a:r>
            <a:r>
              <a:rPr lang="zh-CN" altLang="en-US" sz="1200" dirty="0">
                <a:solidFill>
                  <a:srgbClr val="7030A0"/>
                </a:solidFill>
                <a:latin typeface="宋体" panose="02010600030101010101" pitchFamily="2" charset="-122"/>
                <a:ea typeface="宋体" panose="02010600030101010101" pitchFamily="2" charset="-122"/>
              </a:rPr>
              <a:t>灰度均衡可以自动确定灰度变换函数</a:t>
            </a:r>
            <a:r>
              <a:rPr lang="zh-CN" altLang="en-US" sz="1200" dirty="0">
                <a:latin typeface="宋体" panose="02010600030101010101" pitchFamily="2" charset="-122"/>
                <a:ea typeface="宋体" panose="02010600030101010101" pitchFamily="2" charset="-122"/>
              </a:rPr>
              <a:t>，从而获得拥有均匀直方图的输出图像。就对比度动态范围偏小的图像而言，该算法基于非常简单的操作即能有效地丰富灰度级，因此成为图像自动增强的有效手段。然而，这个过程又是不受控制的， 如果我们</a:t>
            </a:r>
            <a:r>
              <a:rPr lang="zh-CN" altLang="en-US" sz="1200" dirty="0">
                <a:solidFill>
                  <a:srgbClr val="7030A0"/>
                </a:solidFill>
                <a:latin typeface="宋体" panose="02010600030101010101" pitchFamily="2" charset="-122"/>
                <a:ea typeface="宋体" panose="02010600030101010101" pitchFamily="2" charset="-122"/>
              </a:rPr>
              <a:t>希望获得具有指定直方图的输出图像</a:t>
            </a:r>
            <a:r>
              <a:rPr lang="zh-CN" altLang="en-US" sz="1200" dirty="0">
                <a:latin typeface="宋体" panose="02010600030101010101" pitchFamily="2" charset="-122"/>
                <a:ea typeface="宋体" panose="02010600030101010101" pitchFamily="2" charset="-122"/>
              </a:rPr>
              <a:t>，从而有选择性地增强某个灰度范围内的对比度，以使得图像拥有某种特定的分布，此时需要用到的方法称为</a:t>
            </a:r>
            <a:r>
              <a:rPr lang="zh-CN" altLang="en-US" sz="1200" dirty="0">
                <a:solidFill>
                  <a:srgbClr val="7030A0"/>
                </a:solidFill>
                <a:latin typeface="宋体" panose="02010600030101010101" pitchFamily="2" charset="-122"/>
                <a:ea typeface="宋体" panose="02010600030101010101" pitchFamily="2" charset="-122"/>
              </a:rPr>
              <a:t>直方图规定化</a:t>
            </a:r>
            <a:r>
              <a:rPr lang="en-US" altLang="zh-CN" sz="1200" dirty="0">
                <a:latin typeface="宋体" panose="02010600030101010101" pitchFamily="2" charset="-122"/>
                <a:ea typeface="宋体" panose="02010600030101010101" pitchFamily="2" charset="-122"/>
              </a:rPr>
              <a:t>(histogram specification),</a:t>
            </a:r>
            <a:r>
              <a:rPr lang="zh-CN" altLang="en-US" sz="1200" dirty="0">
                <a:latin typeface="宋体" panose="02010600030101010101" pitchFamily="2" charset="-122"/>
                <a:ea typeface="宋体" panose="02010600030101010101" pitchFamily="2" charset="-122"/>
              </a:rPr>
              <a:t>或称为</a:t>
            </a:r>
            <a:r>
              <a:rPr lang="zh-CN" altLang="en-US" sz="1200" dirty="0">
                <a:solidFill>
                  <a:srgbClr val="7030A0"/>
                </a:solidFill>
                <a:latin typeface="宋体" panose="02010600030101010101" pitchFamily="2" charset="-122"/>
                <a:ea typeface="宋体" panose="02010600030101010101" pitchFamily="2" charset="-122"/>
              </a:rPr>
              <a:t>直方图匹配</a:t>
            </a:r>
            <a:r>
              <a:rPr lang="zh-CN" altLang="en-US" sz="1200" dirty="0">
                <a:latin typeface="宋体" panose="02010600030101010101" pitchFamily="2" charset="-122"/>
                <a:ea typeface="宋体" panose="02010600030101010101" pitchFamily="2" charset="-122"/>
              </a:rPr>
              <a:t>。</a:t>
            </a: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2734490"/>
            <a:ext cx="5689600" cy="183751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0480" y="4572000"/>
            <a:ext cx="5831840" cy="1314601"/>
          </a:xfrm>
          <a:prstGeom prst="rect">
            <a:avLst/>
          </a:prstGeom>
        </p:spPr>
      </p:pic>
    </p:spTree>
    <p:extLst>
      <p:ext uri="{BB962C8B-B14F-4D97-AF65-F5344CB8AC3E}">
        <p14:creationId xmlns:p14="http://schemas.microsoft.com/office/powerpoint/2010/main" val="406692858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F428643-1191-2961-D654-E31A8D0E4933}"/>
              </a:ext>
            </a:extLst>
          </p:cNvPr>
          <p:cNvSpPr>
            <a:spLocks noGrp="1"/>
          </p:cNvSpPr>
          <p:nvPr>
            <p:ph type="ctrTitle"/>
          </p:nvPr>
        </p:nvSpPr>
        <p:spPr>
          <a:xfrm>
            <a:off x="1300480" y="1026160"/>
            <a:ext cx="9144000" cy="508000"/>
          </a:xfrm>
        </p:spPr>
        <p:txBody>
          <a:bodyPr/>
          <a:lstStyle/>
          <a:p>
            <a:pPr marL="457200" indent="-457200" algn="l">
              <a:buFont typeface="Wingdings" panose="05000000000000000000" pitchFamily="2" charset="2"/>
              <a:buChar char="Ø"/>
            </a:pPr>
            <a:r>
              <a:rPr lang="zh-CN" altLang="en-US" sz="2800" dirty="0" smtClean="0">
                <a:latin typeface="宋体" panose="02010600030101010101" pitchFamily="2" charset="-122"/>
                <a:ea typeface="宋体" panose="02010600030101010101" pitchFamily="2" charset="-122"/>
              </a:rPr>
              <a:t>直方图规定化</a:t>
            </a:r>
            <a:r>
              <a:rPr lang="en-US" altLang="zh-CN" sz="2800" dirty="0" smtClean="0">
                <a:latin typeface="宋体" panose="02010600030101010101" pitchFamily="2" charset="-122"/>
                <a:ea typeface="宋体" panose="02010600030101010101" pitchFamily="2" charset="-122"/>
              </a:rPr>
              <a:t>·</a:t>
            </a:r>
            <a:r>
              <a:rPr lang="zh-CN" altLang="en-US" sz="2800" dirty="0" smtClean="0">
                <a:latin typeface="宋体" panose="02010600030101010101" pitchFamily="2" charset="-122"/>
                <a:ea typeface="宋体" panose="02010600030101010101" pitchFamily="2" charset="-122"/>
              </a:rPr>
              <a:t>基本原理</a:t>
            </a:r>
            <a:endParaRPr lang="zh-CN" altLang="en-US" sz="2800" dirty="0">
              <a:latin typeface="宋体" panose="02010600030101010101" pitchFamily="2" charset="-122"/>
              <a:ea typeface="宋体" panose="02010600030101010101" pitchFamily="2" charset="-122"/>
            </a:endParaRPr>
          </a:p>
        </p:txBody>
      </p:sp>
      <p:sp>
        <p:nvSpPr>
          <p:cNvPr id="2" name="文本框 1"/>
          <p:cNvSpPr txBox="1"/>
          <p:nvPr/>
        </p:nvSpPr>
        <p:spPr>
          <a:xfrm>
            <a:off x="3931920" y="284480"/>
            <a:ext cx="5842000" cy="369332"/>
          </a:xfrm>
          <a:prstGeom prst="rect">
            <a:avLst/>
          </a:prstGeom>
          <a:noFill/>
        </p:spPr>
        <p:txBody>
          <a:bodyPr wrap="square" rtlCol="0">
            <a:spAutoFit/>
          </a:bodyPr>
          <a:lstStyle/>
          <a:p>
            <a:pPr algn="ctr"/>
            <a:r>
              <a:rPr lang="en-US" altLang="zh-CN" dirty="0" smtClean="0">
                <a:solidFill>
                  <a:srgbClr val="7030A0"/>
                </a:solidFill>
                <a:latin typeface="宋体" panose="02010600030101010101" pitchFamily="2" charset="-122"/>
                <a:ea typeface="宋体" panose="02010600030101010101" pitchFamily="2" charset="-122"/>
              </a:rPr>
              <a:t>2.6 </a:t>
            </a:r>
            <a:r>
              <a:rPr lang="zh-CN" altLang="en-US" dirty="0" smtClean="0">
                <a:solidFill>
                  <a:srgbClr val="7030A0"/>
                </a:solidFill>
                <a:latin typeface="宋体" panose="02010600030101010101" pitchFamily="2" charset="-122"/>
                <a:ea typeface="宋体" panose="02010600030101010101" pitchFamily="2" charset="-122"/>
              </a:rPr>
              <a:t>直方图规定化</a:t>
            </a:r>
            <a:r>
              <a:rPr lang="zh-CN" altLang="en-US" dirty="0" smtClean="0">
                <a:solidFill>
                  <a:srgbClr val="7030A0"/>
                </a:solidFill>
                <a:latin typeface="宋体" panose="02010600030101010101" pitchFamily="2" charset="-122"/>
                <a:ea typeface="宋体" panose="02010600030101010101" pitchFamily="2" charset="-122"/>
              </a:rPr>
              <a:t> </a:t>
            </a:r>
            <a:r>
              <a:rPr lang="en-US" altLang="zh-CN" dirty="0" smtClean="0">
                <a:solidFill>
                  <a:srgbClr val="7030A0"/>
                </a:solidFill>
                <a:latin typeface="宋体" panose="02010600030101010101" pitchFamily="2" charset="-122"/>
                <a:ea typeface="宋体" panose="02010600030101010101" pitchFamily="2" charset="-122"/>
              </a:rPr>
              <a:t>· </a:t>
            </a:r>
            <a:r>
              <a:rPr lang="en-US" altLang="zh-CN" dirty="0" smtClean="0">
                <a:solidFill>
                  <a:srgbClr val="7030A0"/>
                </a:solidFill>
                <a:latin typeface="宋体" panose="02010600030101010101" pitchFamily="2" charset="-122"/>
                <a:ea typeface="宋体" panose="02010600030101010101" pitchFamily="2" charset="-122"/>
              </a:rPr>
              <a:t>2.6.1 </a:t>
            </a:r>
            <a:r>
              <a:rPr lang="zh-CN" altLang="en-US" dirty="0">
                <a:solidFill>
                  <a:srgbClr val="7030A0"/>
                </a:solidFill>
                <a:latin typeface="宋体" panose="02010600030101010101" pitchFamily="2" charset="-122"/>
                <a:ea typeface="宋体" panose="02010600030101010101" pitchFamily="2" charset="-122"/>
              </a:rPr>
              <a:t>基本原理</a:t>
            </a:r>
            <a:endParaRPr lang="zh-CN" altLang="en-US" dirty="0">
              <a:solidFill>
                <a:srgbClr val="7030A0"/>
              </a:solidFill>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0480" y="2034540"/>
            <a:ext cx="7497586" cy="2019300"/>
          </a:xfrm>
          <a:prstGeom prst="rect">
            <a:avLst/>
          </a:prstGeom>
        </p:spPr>
      </p:pic>
    </p:spTree>
    <p:extLst>
      <p:ext uri="{BB962C8B-B14F-4D97-AF65-F5344CB8AC3E}">
        <p14:creationId xmlns:p14="http://schemas.microsoft.com/office/powerpoint/2010/main" val="5649137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F428643-1191-2961-D654-E31A8D0E4933}"/>
              </a:ext>
            </a:extLst>
          </p:cNvPr>
          <p:cNvSpPr>
            <a:spLocks noGrp="1"/>
          </p:cNvSpPr>
          <p:nvPr>
            <p:ph type="ctrTitle"/>
          </p:nvPr>
        </p:nvSpPr>
        <p:spPr>
          <a:xfrm>
            <a:off x="1300480" y="1026160"/>
            <a:ext cx="9144000" cy="508000"/>
          </a:xfrm>
        </p:spPr>
        <p:txBody>
          <a:bodyPr/>
          <a:lstStyle/>
          <a:p>
            <a:pPr marL="457200" indent="-457200" algn="l">
              <a:buFont typeface="Wingdings" panose="05000000000000000000" pitchFamily="2" charset="2"/>
              <a:buChar char="Ø"/>
            </a:pPr>
            <a:r>
              <a:rPr lang="zh-CN" altLang="en-US" sz="2800" dirty="0" smtClean="0">
                <a:latin typeface="宋体" panose="02010600030101010101" pitchFamily="2" charset="-122"/>
                <a:ea typeface="宋体" panose="02010600030101010101" pitchFamily="2" charset="-122"/>
              </a:rPr>
              <a:t>灰度</a:t>
            </a:r>
            <a:r>
              <a:rPr lang="zh-CN" altLang="en-US" sz="2800" dirty="0">
                <a:latin typeface="宋体" panose="02010600030101010101" pitchFamily="2" charset="-122"/>
                <a:ea typeface="宋体" panose="02010600030101010101" pitchFamily="2" charset="-122"/>
              </a:rPr>
              <a:t>直方图简介</a:t>
            </a:r>
          </a:p>
        </p:txBody>
      </p:sp>
      <mc:AlternateContent xmlns:mc="http://schemas.openxmlformats.org/markup-compatibility/2006" xmlns:a14="http://schemas.microsoft.com/office/drawing/2010/main">
        <mc:Choice Requires="a14">
          <p:sp>
            <p:nvSpPr>
              <p:cNvPr id="5" name="副标题 4">
                <a:extLst>
                  <a:ext uri="{FF2B5EF4-FFF2-40B4-BE49-F238E27FC236}">
                    <a16:creationId xmlns:a16="http://schemas.microsoft.com/office/drawing/2014/main" id="{CD245243-235F-F38A-7F70-7BA3FBF4ECE0}"/>
                  </a:ext>
                </a:extLst>
              </p:cNvPr>
              <p:cNvSpPr>
                <a:spLocks noGrp="1"/>
              </p:cNvSpPr>
              <p:nvPr>
                <p:ph type="subTitle" idx="1"/>
              </p:nvPr>
            </p:nvSpPr>
            <p:spPr>
              <a:xfrm>
                <a:off x="1300480" y="1702118"/>
                <a:ext cx="9144000" cy="4068762"/>
              </a:xfrm>
            </p:spPr>
            <p:txBody>
              <a:bodyPr/>
              <a:lstStyle/>
              <a:p>
                <a:pPr marL="342900" indent="-342900" algn="l">
                  <a:buFont typeface="Wingdings" panose="05000000000000000000" pitchFamily="2" charset="2"/>
                  <a:buChar char="u"/>
                </a:pPr>
                <a:endParaRPr lang="en-US" altLang="zh-CN" sz="1800" dirty="0" smtClean="0">
                  <a:latin typeface="宋体" panose="02010600030101010101" pitchFamily="2" charset="-122"/>
                  <a:ea typeface="宋体" panose="02010600030101010101" pitchFamily="2" charset="-122"/>
                </a:endParaRPr>
              </a:p>
              <a:p>
                <a:pPr marL="342900" indent="-342900" algn="l">
                  <a:buFont typeface="Wingdings" panose="05000000000000000000" pitchFamily="2" charset="2"/>
                  <a:buChar char="u"/>
                </a:pPr>
                <a:r>
                  <a:rPr lang="zh-CN" altLang="en-US" sz="1800" dirty="0" smtClean="0">
                    <a:latin typeface="宋体" panose="02010600030101010101" pitchFamily="2" charset="-122"/>
                    <a:ea typeface="宋体" panose="02010600030101010101" pitchFamily="2" charset="-122"/>
                  </a:rPr>
                  <a:t>本章</a:t>
                </a:r>
                <a:r>
                  <a:rPr lang="zh-CN" altLang="en-US" sz="1800" dirty="0">
                    <a:latin typeface="宋体" panose="02010600030101010101" pitchFamily="2" charset="-122"/>
                    <a:ea typeface="宋体" panose="02010600030101010101" pitchFamily="2" charset="-122"/>
                  </a:rPr>
                  <a:t>研究的主要内容包括</a:t>
                </a:r>
                <a:r>
                  <a:rPr lang="zh-CN" altLang="en-US" sz="1800" dirty="0">
                    <a:solidFill>
                      <a:srgbClr val="7030A0"/>
                    </a:solidFill>
                    <a:latin typeface="宋体" panose="02010600030101010101" pitchFamily="2" charset="-122"/>
                    <a:ea typeface="宋体" panose="02010600030101010101" pitchFamily="2" charset="-122"/>
                  </a:rPr>
                  <a:t>灰度直方图</a:t>
                </a:r>
                <a:r>
                  <a:rPr lang="zh-CN" altLang="en-US" sz="1800" dirty="0">
                    <a:latin typeface="宋体" panose="02010600030101010101" pitchFamily="2" charset="-122"/>
                    <a:ea typeface="宋体" panose="02010600030101010101" pitchFamily="2" charset="-122"/>
                  </a:rPr>
                  <a:t>、</a:t>
                </a:r>
                <a:r>
                  <a:rPr lang="zh-CN" altLang="en-US" sz="1800" dirty="0">
                    <a:solidFill>
                      <a:srgbClr val="7030A0"/>
                    </a:solidFill>
                    <a:latin typeface="宋体" panose="02010600030101010101" pitchFamily="2" charset="-122"/>
                    <a:ea typeface="宋体" panose="02010600030101010101" pitchFamily="2" charset="-122"/>
                  </a:rPr>
                  <a:t>线性变换</a:t>
                </a:r>
                <a:r>
                  <a:rPr lang="zh-CN" altLang="en-US" sz="1800" dirty="0">
                    <a:latin typeface="宋体" panose="02010600030101010101" pitchFamily="2" charset="-122"/>
                    <a:ea typeface="宋体" panose="02010600030101010101" pitchFamily="2" charset="-122"/>
                  </a:rPr>
                  <a:t>、</a:t>
                </a:r>
                <a:r>
                  <a:rPr lang="zh-CN" altLang="en-US" sz="1800" dirty="0">
                    <a:solidFill>
                      <a:srgbClr val="7030A0"/>
                    </a:solidFill>
                    <a:latin typeface="宋体" panose="02010600030101010101" pitchFamily="2" charset="-122"/>
                    <a:ea typeface="宋体" panose="02010600030101010101" pitchFamily="2" charset="-122"/>
                  </a:rPr>
                  <a:t>非线性变换</a:t>
                </a:r>
                <a:r>
                  <a:rPr lang="zh-CN" altLang="en-US" sz="1800" dirty="0">
                    <a:latin typeface="宋体" panose="02010600030101010101" pitchFamily="2" charset="-122"/>
                    <a:ea typeface="宋体" panose="02010600030101010101" pitchFamily="2" charset="-122"/>
                  </a:rPr>
                  <a:t>、</a:t>
                </a:r>
                <a:r>
                  <a:rPr lang="zh-CN" altLang="en-US" sz="1800" dirty="0">
                    <a:solidFill>
                      <a:srgbClr val="7030A0"/>
                    </a:solidFill>
                    <a:latin typeface="宋体" panose="02010600030101010101" pitchFamily="2" charset="-122"/>
                    <a:ea typeface="宋体" panose="02010600030101010101" pitchFamily="2" charset="-122"/>
                  </a:rPr>
                  <a:t>阈值变换</a:t>
                </a:r>
                <a:r>
                  <a:rPr lang="zh-CN" altLang="en-US" sz="1800" dirty="0">
                    <a:latin typeface="宋体" panose="02010600030101010101" pitchFamily="2" charset="-122"/>
                    <a:ea typeface="宋体" panose="02010600030101010101" pitchFamily="2" charset="-122"/>
                  </a:rPr>
                  <a:t>、</a:t>
                </a:r>
                <a:r>
                  <a:rPr lang="zh-CN" altLang="en-US" sz="1800" dirty="0">
                    <a:solidFill>
                      <a:srgbClr val="7030A0"/>
                    </a:solidFill>
                    <a:latin typeface="宋体" panose="02010600030101010101" pitchFamily="2" charset="-122"/>
                    <a:ea typeface="宋体" panose="02010600030101010101" pitchFamily="2" charset="-122"/>
                  </a:rPr>
                  <a:t>灰度拉伸</a:t>
                </a:r>
                <a:r>
                  <a:rPr lang="zh-CN" altLang="en-US" sz="1800" dirty="0">
                    <a:latin typeface="宋体" panose="02010600030101010101" pitchFamily="2" charset="-122"/>
                    <a:ea typeface="宋体" panose="02010600030101010101" pitchFamily="2" charset="-122"/>
                  </a:rPr>
                  <a:t>及</a:t>
                </a:r>
                <a:r>
                  <a:rPr lang="zh-CN" altLang="en-US" sz="1800" dirty="0">
                    <a:solidFill>
                      <a:srgbClr val="7030A0"/>
                    </a:solidFill>
                    <a:latin typeface="宋体" panose="02010600030101010101" pitchFamily="2" charset="-122"/>
                    <a:ea typeface="宋体" panose="02010600030101010101" pitchFamily="2" charset="-122"/>
                  </a:rPr>
                  <a:t>灰度均衡</a:t>
                </a:r>
                <a:r>
                  <a:rPr lang="zh-CN" altLang="en-US" sz="1800" dirty="0">
                    <a:latin typeface="宋体" panose="02010600030101010101" pitchFamily="2" charset="-122"/>
                    <a:ea typeface="宋体" panose="02010600030101010101" pitchFamily="2" charset="-122"/>
                  </a:rPr>
                  <a:t>等。若无特别说明，本章的点运算函数均是针对</a:t>
                </a:r>
                <a:r>
                  <a:rPr lang="en-US" altLang="zh-CN" sz="1800" dirty="0">
                    <a:latin typeface="宋体" panose="02010600030101010101" pitchFamily="2" charset="-122"/>
                    <a:ea typeface="宋体" panose="02010600030101010101" pitchFamily="2" charset="-122"/>
                  </a:rPr>
                  <a:t>8</a:t>
                </a:r>
                <a:r>
                  <a:rPr lang="zh-CN" altLang="en-US" sz="1800" dirty="0">
                    <a:latin typeface="宋体" panose="02010600030101010101" pitchFamily="2" charset="-122"/>
                    <a:ea typeface="宋体" panose="02010600030101010101" pitchFamily="2" charset="-122"/>
                  </a:rPr>
                  <a:t>位灰度图而言的</a:t>
                </a:r>
                <a:r>
                  <a:rPr lang="zh-CN" altLang="en-US" sz="1800" dirty="0" smtClean="0">
                    <a:latin typeface="宋体" panose="02010600030101010101" pitchFamily="2" charset="-122"/>
                    <a:ea typeface="宋体" panose="02010600030101010101" pitchFamily="2" charset="-122"/>
                  </a:rPr>
                  <a:t>。</a:t>
                </a:r>
                <a:endParaRPr lang="en-US" altLang="zh-CN" sz="1800" dirty="0" smtClean="0">
                  <a:latin typeface="宋体" panose="02010600030101010101" pitchFamily="2" charset="-122"/>
                  <a:ea typeface="宋体" panose="02010600030101010101" pitchFamily="2" charset="-122"/>
                </a:endParaRPr>
              </a:p>
              <a:p>
                <a:pPr marL="342900" indent="-342900" algn="l">
                  <a:buFont typeface="Wingdings" panose="05000000000000000000" pitchFamily="2" charset="2"/>
                  <a:buChar char="u"/>
                </a:pPr>
                <a:endParaRPr lang="en-US" altLang="zh-CN" sz="1800" dirty="0">
                  <a:latin typeface="宋体" panose="02010600030101010101" pitchFamily="2" charset="-122"/>
                  <a:ea typeface="宋体" panose="02010600030101010101" pitchFamily="2" charset="-122"/>
                </a:endParaRPr>
              </a:p>
              <a:p>
                <a:pPr marL="342900" indent="-342900" algn="l">
                  <a:buFont typeface="Wingdings" panose="05000000000000000000" pitchFamily="2" charset="2"/>
                  <a:buChar char="u"/>
                </a:pPr>
                <a:endParaRPr lang="en-US" altLang="zh-CN" sz="1800" dirty="0" smtClean="0">
                  <a:latin typeface="宋体" panose="02010600030101010101" pitchFamily="2" charset="-122"/>
                  <a:ea typeface="宋体" panose="02010600030101010101" pitchFamily="2" charset="-122"/>
                </a:endParaRPr>
              </a:p>
              <a:p>
                <a:pPr marL="342900" indent="-342900" algn="l">
                  <a:buFont typeface="Wingdings" panose="05000000000000000000" pitchFamily="2" charset="2"/>
                  <a:buChar char="u"/>
                </a:pPr>
                <a:r>
                  <a:rPr lang="zh-CN" altLang="en-US" sz="1800" dirty="0" smtClean="0">
                    <a:latin typeface="宋体" panose="02010600030101010101" pitchFamily="2" charset="-122"/>
                    <a:ea typeface="宋体" panose="02010600030101010101" pitchFamily="2" charset="-122"/>
                  </a:rPr>
                  <a:t>图像</a:t>
                </a:r>
                <a:r>
                  <a:rPr lang="zh-CN" altLang="en-US" sz="1800" dirty="0">
                    <a:latin typeface="宋体" panose="02010600030101010101" pitchFamily="2" charset="-122"/>
                    <a:ea typeface="宋体" panose="02010600030101010101" pitchFamily="2" charset="-122"/>
                  </a:rPr>
                  <a:t>的点运算是图像处理中相对基础的技术，它主要用于改变一幅图像的灰度分布范围。点运算通过变换函数将图像的像素一一转换，最终构成一幅新的图像。</a:t>
                </a:r>
                <a:r>
                  <a:rPr lang="zh-CN" altLang="en-US" sz="1800" dirty="0" smtClean="0">
                    <a:latin typeface="宋体" panose="02010600030101010101" pitchFamily="2" charset="-122"/>
                    <a:ea typeface="宋体" panose="02010600030101010101" pitchFamily="2" charset="-122"/>
                  </a:rPr>
                  <a:t>由于操作</a:t>
                </a:r>
                <a:r>
                  <a:rPr lang="zh-CN" altLang="en-US" sz="1800" dirty="0">
                    <a:latin typeface="宋体" panose="02010600030101010101" pitchFamily="2" charset="-122"/>
                    <a:ea typeface="宋体" panose="02010600030101010101" pitchFamily="2" charset="-122"/>
                  </a:rPr>
                  <a:t>对象是图像的单个像素值，故得名为“点运算”。点运算的最大特点是</a:t>
                </a:r>
                <a:r>
                  <a:rPr lang="zh-CN" altLang="en-US" sz="1800" u="sng" dirty="0">
                    <a:solidFill>
                      <a:srgbClr val="7030A0"/>
                    </a:solidFill>
                    <a:latin typeface="宋体" panose="02010600030101010101" pitchFamily="2" charset="-122"/>
                    <a:ea typeface="宋体" panose="02010600030101010101" pitchFamily="2" charset="-122"/>
                  </a:rPr>
                  <a:t>输出像素</a:t>
                </a:r>
                <a:r>
                  <a:rPr lang="zh-CN" altLang="en-US" sz="1800" u="sng" dirty="0" smtClean="0">
                    <a:solidFill>
                      <a:srgbClr val="7030A0"/>
                    </a:solidFill>
                    <a:latin typeface="宋体" panose="02010600030101010101" pitchFamily="2" charset="-122"/>
                    <a:ea typeface="宋体" panose="02010600030101010101" pitchFamily="2" charset="-122"/>
                  </a:rPr>
                  <a:t>值只</a:t>
                </a:r>
                <a:r>
                  <a:rPr lang="zh-CN" altLang="en-US" sz="1800" u="sng" dirty="0">
                    <a:solidFill>
                      <a:srgbClr val="7030A0"/>
                    </a:solidFill>
                    <a:latin typeface="宋体" panose="02010600030101010101" pitchFamily="2" charset="-122"/>
                    <a:ea typeface="宋体" panose="02010600030101010101" pitchFamily="2" charset="-122"/>
                  </a:rPr>
                  <a:t>与当前输入像素值有关</a:t>
                </a:r>
                <a:r>
                  <a:rPr lang="zh-CN" altLang="en-US" sz="1800" dirty="0">
                    <a:latin typeface="宋体" panose="02010600030101010101" pitchFamily="2" charset="-122"/>
                    <a:ea typeface="宋体" panose="02010600030101010101" pitchFamily="2" charset="-122"/>
                  </a:rPr>
                  <a:t>。其处理过程可</a:t>
                </a:r>
                <a:r>
                  <a:rPr lang="zh-CN" altLang="en-US" sz="1800" dirty="0" smtClean="0">
                    <a:latin typeface="宋体" panose="02010600030101010101" pitchFamily="2" charset="-122"/>
                    <a:ea typeface="宋体" panose="02010600030101010101" pitchFamily="2" charset="-122"/>
                  </a:rPr>
                  <a:t>以</a:t>
                </a:r>
                <a:r>
                  <a:rPr lang="zh-CN" altLang="en-US" sz="1800" dirty="0">
                    <a:latin typeface="宋体" panose="02010600030101010101" pitchFamily="2" charset="-122"/>
                    <a:ea typeface="宋体" panose="02010600030101010101" pitchFamily="2" charset="-122"/>
                  </a:rPr>
                  <a:t>用公式</a:t>
                </a:r>
                <a14:m>
                  <m:oMath xmlns:m="http://schemas.openxmlformats.org/officeDocument/2006/math">
                    <m:r>
                      <a:rPr lang="en-US" altLang="zh-CN" sz="1800" b="0" i="0" smtClean="0">
                        <a:latin typeface="Cambria Math" panose="02040503050406030204" pitchFamily="18" charset="0"/>
                      </a:rPr>
                      <m:t> </m:t>
                    </m:r>
                    <m:r>
                      <a:rPr lang="en-US" altLang="zh-CN" sz="1800" i="1">
                        <a:latin typeface="Cambria Math" panose="02040503050406030204" pitchFamily="18" charset="0"/>
                      </a:rPr>
                      <m:t>𝑔</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𝑥</m:t>
                        </m:r>
                        <m:r>
                          <a:rPr lang="en-US" altLang="zh-CN" sz="1800" i="1">
                            <a:latin typeface="Cambria Math" panose="02040503050406030204" pitchFamily="18" charset="0"/>
                          </a:rPr>
                          <m:t>,</m:t>
                        </m:r>
                        <m:r>
                          <a:rPr lang="en-US" altLang="zh-CN" sz="1800" i="1">
                            <a:latin typeface="Cambria Math" panose="02040503050406030204" pitchFamily="18" charset="0"/>
                          </a:rPr>
                          <m:t>𝑦</m:t>
                        </m:r>
                      </m:e>
                    </m:d>
                    <m:r>
                      <a:rPr lang="en-US" altLang="zh-CN" sz="1800" i="1">
                        <a:latin typeface="Cambria Math" panose="02040503050406030204" pitchFamily="18" charset="0"/>
                      </a:rPr>
                      <m:t>=</m:t>
                    </m:r>
                    <m:r>
                      <a:rPr lang="en-US" altLang="zh-CN" sz="1800" i="1">
                        <a:latin typeface="Cambria Math" panose="02040503050406030204" pitchFamily="18" charset="0"/>
                      </a:rPr>
                      <m:t>𝑇</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𝑓</m:t>
                        </m:r>
                        <m:r>
                          <a:rPr lang="en-US" altLang="zh-CN" sz="1800" i="1">
                            <a:latin typeface="Cambria Math" panose="02040503050406030204" pitchFamily="18" charset="0"/>
                          </a:rPr>
                          <m:t>(</m:t>
                        </m:r>
                        <m:r>
                          <a:rPr lang="en-US" altLang="zh-CN" sz="1800" i="1">
                            <a:latin typeface="Cambria Math" panose="02040503050406030204" pitchFamily="18" charset="0"/>
                          </a:rPr>
                          <m:t>𝑥</m:t>
                        </m:r>
                        <m:r>
                          <a:rPr lang="en-US" altLang="zh-CN" sz="1800" i="1">
                            <a:latin typeface="Cambria Math" panose="02040503050406030204" pitchFamily="18" charset="0"/>
                          </a:rPr>
                          <m:t>,</m:t>
                        </m:r>
                        <m:r>
                          <a:rPr lang="en-US" altLang="zh-CN" sz="1800" i="1">
                            <a:latin typeface="Cambria Math" panose="02040503050406030204" pitchFamily="18" charset="0"/>
                          </a:rPr>
                          <m:t>𝑦</m:t>
                        </m:r>
                        <m:r>
                          <a:rPr lang="en-US" altLang="zh-CN" sz="1800" i="1">
                            <a:latin typeface="Cambria Math" panose="02040503050406030204" pitchFamily="18" charset="0"/>
                          </a:rPr>
                          <m:t>)</m:t>
                        </m:r>
                      </m:e>
                    </m:d>
                  </m:oMath>
                </a14:m>
                <a:r>
                  <a:rPr lang="zh-CN" altLang="en-US" sz="1800" dirty="0" smtClean="0">
                    <a:latin typeface="宋体" panose="02010600030101010101" pitchFamily="2" charset="-122"/>
                    <a:ea typeface="宋体" panose="02010600030101010101" pitchFamily="2" charset="-122"/>
                  </a:rPr>
                  <a:t>表示</a:t>
                </a:r>
                <a:r>
                  <a:rPr lang="en-US" altLang="zh-CN" sz="1800" dirty="0" smtClean="0">
                    <a:latin typeface="宋体" panose="02010600030101010101" pitchFamily="2" charset="-122"/>
                    <a:ea typeface="宋体" panose="02010600030101010101" pitchFamily="2" charset="-122"/>
                  </a:rPr>
                  <a:t>, </a:t>
                </a:r>
                <a:r>
                  <a:rPr lang="zh-CN" altLang="en-US" sz="1800" dirty="0" smtClean="0">
                    <a:latin typeface="宋体" panose="02010600030101010101" pitchFamily="2" charset="-122"/>
                    <a:ea typeface="宋体" panose="02010600030101010101" pitchFamily="2" charset="-122"/>
                  </a:rPr>
                  <a:t>其中</a:t>
                </a:r>
                <a:r>
                  <a:rPr lang="zh-CN" altLang="en-US" sz="1800" dirty="0">
                    <a:latin typeface="宋体" panose="02010600030101010101" pitchFamily="2" charset="-122"/>
                    <a:ea typeface="宋体" panose="02010600030101010101" pitchFamily="2" charset="-122"/>
                  </a:rPr>
                  <a:t>，</a:t>
                </a:r>
                <a:r>
                  <a:rPr lang="en-US" altLang="zh-CN" sz="1800" dirty="0">
                    <a:latin typeface="宋体" panose="02010600030101010101" pitchFamily="2" charset="-122"/>
                    <a:ea typeface="宋体" panose="02010600030101010101" pitchFamily="2" charset="-122"/>
                  </a:rPr>
                  <a:t> </a:t>
                </a:r>
                <a14:m>
                  <m:oMath xmlns:m="http://schemas.openxmlformats.org/officeDocument/2006/math">
                    <m:r>
                      <a:rPr lang="en-US" altLang="zh-CN" sz="1800" i="1">
                        <a:latin typeface="Cambria Math" panose="02040503050406030204" pitchFamily="18" charset="0"/>
                      </a:rPr>
                      <m:t>𝑓</m:t>
                    </m:r>
                    <m:r>
                      <a:rPr lang="en-US" altLang="zh-CN" sz="1800" i="1">
                        <a:latin typeface="Cambria Math" panose="02040503050406030204" pitchFamily="18" charset="0"/>
                      </a:rPr>
                      <m:t>(</m:t>
                    </m:r>
                    <m:r>
                      <a:rPr lang="en-US" altLang="zh-CN" sz="1800" i="1">
                        <a:latin typeface="Cambria Math" panose="02040503050406030204" pitchFamily="18" charset="0"/>
                      </a:rPr>
                      <m:t>𝑥</m:t>
                    </m:r>
                    <m:r>
                      <a:rPr lang="en-US" altLang="zh-CN" sz="1800" i="1">
                        <a:latin typeface="Cambria Math" panose="02040503050406030204" pitchFamily="18" charset="0"/>
                      </a:rPr>
                      <m:t>,</m:t>
                    </m:r>
                    <m:r>
                      <a:rPr lang="en-US" altLang="zh-CN" sz="1800" i="1">
                        <a:latin typeface="Cambria Math" panose="02040503050406030204" pitchFamily="18" charset="0"/>
                      </a:rPr>
                      <m:t>𝑦</m:t>
                    </m:r>
                    <m:r>
                      <a:rPr lang="en-US" altLang="zh-CN" sz="1800" i="1">
                        <a:latin typeface="Cambria Math" panose="02040503050406030204" pitchFamily="18" charset="0"/>
                      </a:rPr>
                      <m:t>)</m:t>
                    </m:r>
                  </m:oMath>
                </a14:m>
                <a:r>
                  <a:rPr lang="en-US" altLang="zh-CN" sz="1800" dirty="0" smtClean="0">
                    <a:latin typeface="宋体" panose="02010600030101010101" pitchFamily="2" charset="-122"/>
                    <a:ea typeface="宋体" panose="02010600030101010101" pitchFamily="2" charset="-122"/>
                  </a:rPr>
                  <a:t> </a:t>
                </a:r>
                <a:r>
                  <a:rPr lang="zh-CN" altLang="en-US" sz="1800" dirty="0" smtClean="0">
                    <a:latin typeface="宋体" panose="02010600030101010101" pitchFamily="2" charset="-122"/>
                    <a:ea typeface="宋体" panose="02010600030101010101" pitchFamily="2" charset="-122"/>
                  </a:rPr>
                  <a:t>表示输入图像，</a:t>
                </a:r>
                <a14:m>
                  <m:oMath xmlns:m="http://schemas.openxmlformats.org/officeDocument/2006/math">
                    <m:r>
                      <a:rPr lang="en-US" altLang="zh-CN" sz="1800" i="1">
                        <a:latin typeface="Cambria Math" panose="02040503050406030204" pitchFamily="18" charset="0"/>
                      </a:rPr>
                      <m:t>𝑔</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𝑥</m:t>
                        </m:r>
                        <m:r>
                          <a:rPr lang="en-US" altLang="zh-CN" sz="1800" i="1">
                            <a:latin typeface="Cambria Math" panose="02040503050406030204" pitchFamily="18" charset="0"/>
                          </a:rPr>
                          <m:t>,</m:t>
                        </m:r>
                        <m:r>
                          <a:rPr lang="en-US" altLang="zh-CN" sz="1800" i="1">
                            <a:latin typeface="Cambria Math" panose="02040503050406030204" pitchFamily="18" charset="0"/>
                          </a:rPr>
                          <m:t>𝑦</m:t>
                        </m:r>
                      </m:e>
                    </m:d>
                  </m:oMath>
                </a14:m>
                <a:r>
                  <a:rPr lang="zh-CN" altLang="en-US" sz="1800" dirty="0" smtClean="0">
                    <a:latin typeface="宋体" panose="02010600030101010101" pitchFamily="2" charset="-122"/>
                    <a:ea typeface="宋体" panose="02010600030101010101" pitchFamily="2" charset="-122"/>
                  </a:rPr>
                  <a:t>表示输出图像。函数 </a:t>
                </a:r>
                <a14:m>
                  <m:oMath xmlns:m="http://schemas.openxmlformats.org/officeDocument/2006/math">
                    <m:r>
                      <a:rPr lang="en-US" altLang="zh-CN" sz="1800" i="1">
                        <a:latin typeface="Cambria Math" panose="02040503050406030204" pitchFamily="18" charset="0"/>
                      </a:rPr>
                      <m:t>𝑇</m:t>
                    </m:r>
                  </m:oMath>
                </a14:m>
                <a:r>
                  <a:rPr lang="en-US" altLang="zh-CN" sz="1800" dirty="0" smtClean="0">
                    <a:latin typeface="宋体" panose="02010600030101010101" pitchFamily="2" charset="-122"/>
                    <a:ea typeface="宋体" panose="02010600030101010101" pitchFamily="2" charset="-122"/>
                  </a:rPr>
                  <a:t> </a:t>
                </a:r>
                <a:r>
                  <a:rPr lang="zh-CN" altLang="en-US" sz="1800" dirty="0" smtClean="0">
                    <a:latin typeface="宋体" panose="02010600030101010101" pitchFamily="2" charset="-122"/>
                    <a:ea typeface="宋体" panose="02010600030101010101" pitchFamily="2" charset="-122"/>
                  </a:rPr>
                  <a:t>对 </a:t>
                </a:r>
                <a14:m>
                  <m:oMath xmlns:m="http://schemas.openxmlformats.org/officeDocument/2006/math">
                    <m:r>
                      <a:rPr lang="en-US" altLang="zh-CN" sz="1800" i="1">
                        <a:latin typeface="Cambria Math" panose="02040503050406030204" pitchFamily="18" charset="0"/>
                      </a:rPr>
                      <m:t>𝑓</m:t>
                    </m:r>
                  </m:oMath>
                </a14:m>
                <a:r>
                  <a:rPr lang="en-US" altLang="zh-CN" sz="1800" dirty="0" smtClean="0">
                    <a:latin typeface="宋体" panose="02010600030101010101" pitchFamily="2" charset="-122"/>
                    <a:ea typeface="宋体" panose="02010600030101010101" pitchFamily="2" charset="-122"/>
                  </a:rPr>
                  <a:t> </a:t>
                </a:r>
                <a:r>
                  <a:rPr lang="zh-CN" altLang="en-US" sz="1800" dirty="0" smtClean="0">
                    <a:latin typeface="宋体" panose="02010600030101010101" pitchFamily="2" charset="-122"/>
                    <a:ea typeface="宋体" panose="02010600030101010101" pitchFamily="2" charset="-122"/>
                  </a:rPr>
                  <a:t>是一个变换。</a:t>
                </a:r>
                <a:endParaRPr lang="en-US" altLang="zh-CN" sz="1800" dirty="0" smtClean="0">
                  <a:latin typeface="宋体" panose="02010600030101010101" pitchFamily="2" charset="-122"/>
                  <a:ea typeface="宋体" panose="02010600030101010101" pitchFamily="2" charset="-122"/>
                </a:endParaRPr>
              </a:p>
              <a:p>
                <a:pPr algn="l"/>
                <a:endParaRPr lang="en-US" altLang="zh-CN" sz="2200" dirty="0" smtClean="0">
                  <a:solidFill>
                    <a:srgbClr val="7030A0"/>
                  </a:solidFill>
                </a:endParaRPr>
              </a:p>
              <a:p>
                <a:pPr algn="l"/>
                <a:endParaRPr lang="en-US" altLang="zh-CN" sz="2200" dirty="0" smtClean="0"/>
              </a:p>
              <a:p>
                <a:pPr marL="342900" indent="-342900" algn="l">
                  <a:buFont typeface="Wingdings" panose="05000000000000000000" pitchFamily="2" charset="2"/>
                  <a:buChar char="u"/>
                </a:pPr>
                <a:endParaRPr lang="en-US" altLang="zh-CN" sz="2200"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zh-CN" altLang="en-US" dirty="0"/>
              </a:p>
            </p:txBody>
          </p:sp>
        </mc:Choice>
        <mc:Fallback xmlns="">
          <p:sp>
            <p:nvSpPr>
              <p:cNvPr id="5" name="副标题 4">
                <a:extLst>
                  <a:ext uri="{FF2B5EF4-FFF2-40B4-BE49-F238E27FC236}">
                    <a16:creationId xmlns:a16="http://schemas.microsoft.com/office/drawing/2014/main" id="{CD245243-235F-F38A-7F70-7BA3FBF4ECE0}"/>
                  </a:ext>
                </a:extLst>
              </p:cNvPr>
              <p:cNvSpPr>
                <a:spLocks noGrp="1" noRot="1" noChangeAspect="1" noMove="1" noResize="1" noEditPoints="1" noAdjustHandles="1" noChangeArrowheads="1" noChangeShapeType="1" noTextEdit="1"/>
              </p:cNvSpPr>
              <p:nvPr>
                <p:ph type="subTitle" idx="1"/>
              </p:nvPr>
            </p:nvSpPr>
            <p:spPr>
              <a:xfrm>
                <a:off x="1300480" y="1702118"/>
                <a:ext cx="9144000" cy="4068762"/>
              </a:xfrm>
              <a:blipFill>
                <a:blip r:embed="rId2"/>
                <a:stretch>
                  <a:fillRect l="-400"/>
                </a:stretch>
              </a:blipFill>
            </p:spPr>
            <p:txBody>
              <a:bodyPr/>
              <a:lstStyle/>
              <a:p>
                <a:r>
                  <a:rPr lang="zh-CN" altLang="en-US">
                    <a:noFill/>
                  </a:rPr>
                  <a:t> </a:t>
                </a:r>
              </a:p>
            </p:txBody>
          </p:sp>
        </mc:Fallback>
      </mc:AlternateContent>
      <p:sp>
        <p:nvSpPr>
          <p:cNvPr id="2" name="文本框 1"/>
          <p:cNvSpPr txBox="1"/>
          <p:nvPr/>
        </p:nvSpPr>
        <p:spPr>
          <a:xfrm>
            <a:off x="3931920" y="284480"/>
            <a:ext cx="5842000" cy="369332"/>
          </a:xfrm>
          <a:prstGeom prst="rect">
            <a:avLst/>
          </a:prstGeom>
          <a:noFill/>
        </p:spPr>
        <p:txBody>
          <a:bodyPr wrap="square" rtlCol="0">
            <a:spAutoFit/>
          </a:bodyPr>
          <a:lstStyle/>
          <a:p>
            <a:pPr algn="ctr"/>
            <a:r>
              <a:rPr lang="en-US" altLang="zh-CN" dirty="0">
                <a:solidFill>
                  <a:srgbClr val="7030A0"/>
                </a:solidFill>
                <a:latin typeface="宋体" panose="02010600030101010101" pitchFamily="2" charset="-122"/>
                <a:ea typeface="宋体" panose="02010600030101010101" pitchFamily="2" charset="-122"/>
              </a:rPr>
              <a:t>2</a:t>
            </a:r>
            <a:r>
              <a:rPr lang="en-US" altLang="zh-CN" dirty="0" smtClean="0">
                <a:solidFill>
                  <a:srgbClr val="7030A0"/>
                </a:solidFill>
                <a:latin typeface="宋体" panose="02010600030101010101" pitchFamily="2" charset="-122"/>
                <a:ea typeface="宋体" panose="02010600030101010101" pitchFamily="2" charset="-122"/>
              </a:rPr>
              <a:t>.1 </a:t>
            </a:r>
            <a:r>
              <a:rPr lang="zh-CN" altLang="en-US" dirty="0" smtClean="0">
                <a:solidFill>
                  <a:srgbClr val="7030A0"/>
                </a:solidFill>
                <a:latin typeface="宋体" panose="02010600030101010101" pitchFamily="2" charset="-122"/>
                <a:ea typeface="宋体" panose="02010600030101010101" pitchFamily="2" charset="-122"/>
              </a:rPr>
              <a:t>灰度直方图 </a:t>
            </a:r>
            <a:r>
              <a:rPr lang="en-US" altLang="zh-CN" dirty="0" smtClean="0">
                <a:solidFill>
                  <a:srgbClr val="7030A0"/>
                </a:solidFill>
                <a:latin typeface="宋体" panose="02010600030101010101" pitchFamily="2" charset="-122"/>
                <a:ea typeface="宋体" panose="02010600030101010101" pitchFamily="2" charset="-122"/>
              </a:rPr>
              <a:t>· </a:t>
            </a:r>
            <a:r>
              <a:rPr lang="en-US" altLang="zh-CN" dirty="0">
                <a:solidFill>
                  <a:srgbClr val="7030A0"/>
                </a:solidFill>
                <a:latin typeface="宋体" panose="02010600030101010101" pitchFamily="2" charset="-122"/>
                <a:ea typeface="宋体" panose="02010600030101010101" pitchFamily="2" charset="-122"/>
              </a:rPr>
              <a:t>2</a:t>
            </a:r>
            <a:r>
              <a:rPr lang="en-US" altLang="zh-CN" dirty="0" smtClean="0">
                <a:solidFill>
                  <a:srgbClr val="7030A0"/>
                </a:solidFill>
                <a:latin typeface="宋体" panose="02010600030101010101" pitchFamily="2" charset="-122"/>
                <a:ea typeface="宋体" panose="02010600030101010101" pitchFamily="2" charset="-122"/>
              </a:rPr>
              <a:t>.1.1 </a:t>
            </a:r>
            <a:r>
              <a:rPr lang="zh-CN" altLang="en-US" dirty="0" smtClean="0">
                <a:solidFill>
                  <a:srgbClr val="7030A0"/>
                </a:solidFill>
                <a:latin typeface="宋体" panose="02010600030101010101" pitchFamily="2" charset="-122"/>
                <a:ea typeface="宋体" panose="02010600030101010101" pitchFamily="2" charset="-122"/>
              </a:rPr>
              <a:t>灰度直方图简介</a:t>
            </a:r>
            <a:endParaRPr lang="zh-CN" altLang="en-US" dirty="0">
              <a:solidFill>
                <a:srgbClr val="7030A0"/>
              </a:solidFill>
            </a:endParaRPr>
          </a:p>
        </p:txBody>
      </p:sp>
    </p:spTree>
    <p:extLst>
      <p:ext uri="{BB962C8B-B14F-4D97-AF65-F5344CB8AC3E}">
        <p14:creationId xmlns:p14="http://schemas.microsoft.com/office/powerpoint/2010/main" val="58424016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F428643-1191-2961-D654-E31A8D0E4933}"/>
              </a:ext>
            </a:extLst>
          </p:cNvPr>
          <p:cNvSpPr>
            <a:spLocks noGrp="1"/>
          </p:cNvSpPr>
          <p:nvPr>
            <p:ph type="ctrTitle"/>
          </p:nvPr>
        </p:nvSpPr>
        <p:spPr>
          <a:xfrm>
            <a:off x="284480" y="914400"/>
            <a:ext cx="9144000" cy="508000"/>
          </a:xfrm>
        </p:spPr>
        <p:txBody>
          <a:bodyPr/>
          <a:lstStyle/>
          <a:p>
            <a:pPr marL="457200" indent="-457200" algn="l">
              <a:buFont typeface="Wingdings" panose="05000000000000000000" pitchFamily="2" charset="2"/>
              <a:buChar char="Ø"/>
            </a:pPr>
            <a:r>
              <a:rPr lang="zh-CN" altLang="en-US" sz="2800" dirty="0" smtClean="0">
                <a:latin typeface="宋体" panose="02010600030101010101" pitchFamily="2" charset="-122"/>
                <a:ea typeface="宋体" panose="02010600030101010101" pitchFamily="2" charset="-122"/>
              </a:rPr>
              <a:t>直方图规定化</a:t>
            </a:r>
            <a:r>
              <a:rPr lang="en-US" altLang="zh-CN" sz="2800" dirty="0" smtClean="0">
                <a:latin typeface="宋体" panose="02010600030101010101" pitchFamily="2" charset="-122"/>
                <a:ea typeface="宋体" panose="02010600030101010101" pitchFamily="2" charset="-122"/>
              </a:rPr>
              <a:t>·</a:t>
            </a:r>
            <a:r>
              <a:rPr lang="zh-CN" altLang="en-US" sz="2800" dirty="0">
                <a:latin typeface="宋体" panose="02010600030101010101" pitchFamily="2" charset="-122"/>
                <a:ea typeface="宋体" panose="02010600030101010101" pitchFamily="2" charset="-122"/>
              </a:rPr>
              <a:t>编码实现</a:t>
            </a:r>
            <a:endParaRPr lang="zh-CN" altLang="en-US" sz="2800" dirty="0">
              <a:latin typeface="宋体" panose="02010600030101010101" pitchFamily="2" charset="-122"/>
              <a:ea typeface="宋体" panose="02010600030101010101" pitchFamily="2" charset="-122"/>
            </a:endParaRPr>
          </a:p>
        </p:txBody>
      </p:sp>
      <p:sp>
        <p:nvSpPr>
          <p:cNvPr id="2" name="文本框 1"/>
          <p:cNvSpPr txBox="1"/>
          <p:nvPr/>
        </p:nvSpPr>
        <p:spPr>
          <a:xfrm>
            <a:off x="3931920" y="284480"/>
            <a:ext cx="5842000" cy="369332"/>
          </a:xfrm>
          <a:prstGeom prst="rect">
            <a:avLst/>
          </a:prstGeom>
          <a:noFill/>
        </p:spPr>
        <p:txBody>
          <a:bodyPr wrap="square" rtlCol="0">
            <a:spAutoFit/>
          </a:bodyPr>
          <a:lstStyle/>
          <a:p>
            <a:pPr algn="ctr"/>
            <a:r>
              <a:rPr lang="en-US" altLang="zh-CN" dirty="0" smtClean="0">
                <a:solidFill>
                  <a:srgbClr val="7030A0"/>
                </a:solidFill>
                <a:latin typeface="宋体" panose="02010600030101010101" pitchFamily="2" charset="-122"/>
                <a:ea typeface="宋体" panose="02010600030101010101" pitchFamily="2" charset="-122"/>
              </a:rPr>
              <a:t>2.6 </a:t>
            </a:r>
            <a:r>
              <a:rPr lang="zh-CN" altLang="en-US" dirty="0" smtClean="0">
                <a:solidFill>
                  <a:srgbClr val="7030A0"/>
                </a:solidFill>
                <a:latin typeface="宋体" panose="02010600030101010101" pitchFamily="2" charset="-122"/>
                <a:ea typeface="宋体" panose="02010600030101010101" pitchFamily="2" charset="-122"/>
              </a:rPr>
              <a:t>直方图规定化</a:t>
            </a:r>
            <a:r>
              <a:rPr lang="zh-CN" altLang="en-US" dirty="0" smtClean="0">
                <a:solidFill>
                  <a:srgbClr val="7030A0"/>
                </a:solidFill>
                <a:latin typeface="宋体" panose="02010600030101010101" pitchFamily="2" charset="-122"/>
                <a:ea typeface="宋体" panose="02010600030101010101" pitchFamily="2" charset="-122"/>
              </a:rPr>
              <a:t> </a:t>
            </a:r>
            <a:r>
              <a:rPr lang="en-US" altLang="zh-CN" dirty="0" smtClean="0">
                <a:solidFill>
                  <a:srgbClr val="7030A0"/>
                </a:solidFill>
                <a:latin typeface="宋体" panose="02010600030101010101" pitchFamily="2" charset="-122"/>
                <a:ea typeface="宋体" panose="02010600030101010101" pitchFamily="2" charset="-122"/>
              </a:rPr>
              <a:t>· </a:t>
            </a:r>
            <a:r>
              <a:rPr lang="en-US" altLang="zh-CN" dirty="0" smtClean="0">
                <a:solidFill>
                  <a:srgbClr val="7030A0"/>
                </a:solidFill>
                <a:latin typeface="宋体" panose="02010600030101010101" pitchFamily="2" charset="-122"/>
                <a:ea typeface="宋体" panose="02010600030101010101" pitchFamily="2" charset="-122"/>
              </a:rPr>
              <a:t>2.6.2 </a:t>
            </a:r>
            <a:r>
              <a:rPr lang="zh-CN" altLang="en-US" dirty="0" smtClean="0">
                <a:solidFill>
                  <a:srgbClr val="7030A0"/>
                </a:solidFill>
                <a:latin typeface="宋体" panose="02010600030101010101" pitchFamily="2" charset="-122"/>
                <a:ea typeface="宋体" panose="02010600030101010101" pitchFamily="2" charset="-122"/>
              </a:rPr>
              <a:t>编码实现</a:t>
            </a:r>
            <a:endParaRPr lang="zh-CN" altLang="en-US" dirty="0">
              <a:solidFill>
                <a:srgbClr val="7030A0"/>
              </a:solidFill>
            </a:endParaRPr>
          </a:p>
        </p:txBody>
      </p:sp>
      <p:sp>
        <p:nvSpPr>
          <p:cNvPr id="5" name="矩形 4"/>
          <p:cNvSpPr/>
          <p:nvPr/>
        </p:nvSpPr>
        <p:spPr>
          <a:xfrm>
            <a:off x="284480" y="1534160"/>
            <a:ext cx="6390640" cy="4893647"/>
          </a:xfrm>
          <a:prstGeom prst="rect">
            <a:avLst/>
          </a:prstGeom>
        </p:spPr>
        <p:txBody>
          <a:bodyPr wrap="square">
            <a:spAutoFit/>
          </a:bodyPr>
          <a:lstStyle/>
          <a:p>
            <a:r>
              <a:rPr lang="zh-CN" altLang="en-US" sz="1200" dirty="0" smtClean="0">
                <a:latin typeface="宋体" panose="02010600030101010101" pitchFamily="2" charset="-122"/>
                <a:ea typeface="宋体" panose="02010600030101010101" pitchFamily="2" charset="-122"/>
              </a:rPr>
              <a:t>    基于</a:t>
            </a:r>
            <a:r>
              <a:rPr lang="zh-CN" altLang="en-US" sz="1200" dirty="0">
                <a:latin typeface="宋体" panose="02010600030101010101" pitchFamily="2" charset="-122"/>
                <a:ea typeface="宋体" panose="02010600030101010101" pitchFamily="2" charset="-122"/>
              </a:rPr>
              <a:t>上一节中用到</a:t>
            </a:r>
            <a:r>
              <a:rPr lang="zh-CN" altLang="en-US" sz="1200" dirty="0" smtClean="0">
                <a:latin typeface="宋体" panose="02010600030101010101" pitchFamily="2" charset="-122"/>
                <a:ea typeface="宋体" panose="02010600030101010101" pitchFamily="2" charset="-122"/>
              </a:rPr>
              <a:t>的 </a:t>
            </a:r>
            <a:r>
              <a:rPr lang="en-US" altLang="zh-CN" sz="1200" dirty="0" err="1" smtClean="0">
                <a:latin typeface="宋体" panose="02010600030101010101" pitchFamily="2" charset="-122"/>
                <a:ea typeface="宋体" panose="02010600030101010101" pitchFamily="2" charset="-122"/>
              </a:rPr>
              <a:t>histeq</a:t>
            </a:r>
            <a:r>
              <a:rPr lang="en-US" altLang="zh-CN" sz="1200" dirty="0" smtClean="0">
                <a:latin typeface="宋体" panose="02010600030101010101" pitchFamily="2" charset="-122"/>
                <a:ea typeface="宋体" panose="02010600030101010101" pitchFamily="2" charset="-122"/>
              </a:rPr>
              <a:t>() </a:t>
            </a:r>
            <a:r>
              <a:rPr lang="zh-CN" altLang="en-US" sz="1200" dirty="0" smtClean="0">
                <a:latin typeface="宋体" panose="02010600030101010101" pitchFamily="2" charset="-122"/>
                <a:ea typeface="宋体" panose="02010600030101010101" pitchFamily="2" charset="-122"/>
              </a:rPr>
              <a:t>函数</a:t>
            </a:r>
            <a:r>
              <a:rPr lang="zh-CN" altLang="en-US" sz="1200" dirty="0">
                <a:latin typeface="宋体" panose="02010600030101010101" pitchFamily="2" charset="-122"/>
                <a:ea typeface="宋体" panose="02010600030101010101" pitchFamily="2" charset="-122"/>
              </a:rPr>
              <a:t>就可以实现图像的直方图规定化，需要釆用</a:t>
            </a:r>
            <a:r>
              <a:rPr lang="zh-CN" altLang="en-US" sz="1200" dirty="0" smtClean="0">
                <a:latin typeface="宋体" panose="02010600030101010101" pitchFamily="2" charset="-122"/>
                <a:ea typeface="宋体" panose="02010600030101010101" pitchFamily="2" charset="-122"/>
              </a:rPr>
              <a:t>如下语法</a:t>
            </a:r>
            <a:r>
              <a:rPr lang="zh-CN" altLang="en-US" sz="1200" dirty="0">
                <a:latin typeface="宋体" panose="02010600030101010101" pitchFamily="2" charset="-122"/>
                <a:ea typeface="宋体" panose="02010600030101010101" pitchFamily="2" charset="-122"/>
              </a:rPr>
              <a:t>形式： </a:t>
            </a:r>
            <a:endParaRPr lang="en-US" altLang="zh-CN" sz="1200" dirty="0" smtClean="0">
              <a:latin typeface="宋体" panose="02010600030101010101" pitchFamily="2" charset="-122"/>
              <a:ea typeface="宋体" panose="02010600030101010101" pitchFamily="2" charset="-122"/>
            </a:endParaRPr>
          </a:p>
          <a:p>
            <a:endParaRPr lang="en-US" altLang="zh-CN" sz="1200" dirty="0" smtClean="0">
              <a:latin typeface="宋体" panose="02010600030101010101" pitchFamily="2" charset="-122"/>
              <a:ea typeface="宋体" panose="02010600030101010101" pitchFamily="2" charset="-122"/>
            </a:endParaRPr>
          </a:p>
          <a:p>
            <a:r>
              <a:rPr lang="en-US" altLang="zh-CN" sz="1200" dirty="0" smtClean="0">
                <a:latin typeface="宋体" panose="02010600030101010101" pitchFamily="2" charset="-122"/>
                <a:ea typeface="宋体" panose="02010600030101010101" pitchFamily="2" charset="-122"/>
              </a:rPr>
              <a:t>[</a:t>
            </a:r>
            <a:r>
              <a:rPr lang="en-US" altLang="zh-CN" sz="1200" dirty="0">
                <a:latin typeface="宋体" panose="02010600030101010101" pitchFamily="2" charset="-122"/>
                <a:ea typeface="宋体" panose="02010600030101010101" pitchFamily="2" charset="-122"/>
              </a:rPr>
              <a:t>J, T] = </a:t>
            </a:r>
            <a:r>
              <a:rPr lang="en-US" altLang="zh-CN" sz="1200" dirty="0" err="1">
                <a:latin typeface="宋体" panose="02010600030101010101" pitchFamily="2" charset="-122"/>
                <a:ea typeface="宋体" panose="02010600030101010101" pitchFamily="2" charset="-122"/>
              </a:rPr>
              <a:t>histeq</a:t>
            </a:r>
            <a:r>
              <a:rPr lang="en-US" altLang="zh-CN" sz="1200" dirty="0">
                <a:latin typeface="宋体" panose="02010600030101010101" pitchFamily="2" charset="-122"/>
                <a:ea typeface="宋体" panose="02010600030101010101" pitchFamily="2" charset="-122"/>
              </a:rPr>
              <a:t>(I, </a:t>
            </a:r>
            <a:r>
              <a:rPr lang="en-US" altLang="zh-CN" sz="1200" dirty="0" err="1">
                <a:latin typeface="宋体" panose="02010600030101010101" pitchFamily="2" charset="-122"/>
                <a:ea typeface="宋体" panose="02010600030101010101" pitchFamily="2" charset="-122"/>
              </a:rPr>
              <a:t>hgram</a:t>
            </a:r>
            <a:r>
              <a:rPr lang="en-US" altLang="zh-CN" sz="1200" dirty="0">
                <a:latin typeface="宋体" panose="02010600030101010101" pitchFamily="2" charset="-122"/>
                <a:ea typeface="宋体" panose="02010600030101010101" pitchFamily="2" charset="-122"/>
              </a:rPr>
              <a:t>) </a:t>
            </a:r>
            <a:endParaRPr lang="en-US" altLang="zh-CN" sz="1200" dirty="0" smtClean="0">
              <a:latin typeface="宋体" panose="02010600030101010101" pitchFamily="2" charset="-122"/>
              <a:ea typeface="宋体" panose="02010600030101010101" pitchFamily="2" charset="-122"/>
            </a:endParaRPr>
          </a:p>
          <a:p>
            <a:r>
              <a:rPr lang="en-US" altLang="zh-CN" sz="1200" dirty="0" smtClean="0">
                <a:latin typeface="宋体" panose="02010600030101010101" pitchFamily="2" charset="-122"/>
                <a:ea typeface="宋体" panose="02010600030101010101" pitchFamily="2" charset="-122"/>
              </a:rPr>
              <a:t>J </a:t>
            </a:r>
            <a:r>
              <a:rPr lang="en-US" altLang="zh-CN" sz="1200" dirty="0">
                <a:latin typeface="宋体" panose="02010600030101010101" pitchFamily="2" charset="-122"/>
                <a:ea typeface="宋体" panose="02010600030101010101" pitchFamily="2" charset="-122"/>
              </a:rPr>
              <a:t>= </a:t>
            </a:r>
            <a:r>
              <a:rPr lang="en-US" altLang="zh-CN" sz="1200" dirty="0" err="1">
                <a:latin typeface="宋体" panose="02010600030101010101" pitchFamily="2" charset="-122"/>
                <a:ea typeface="宋体" panose="02010600030101010101" pitchFamily="2" charset="-122"/>
              </a:rPr>
              <a:t>histeq</a:t>
            </a:r>
            <a:r>
              <a:rPr lang="en-US" altLang="zh-CN" sz="1200" dirty="0">
                <a:latin typeface="宋体" panose="02010600030101010101" pitchFamily="2" charset="-122"/>
                <a:ea typeface="宋体" panose="02010600030101010101" pitchFamily="2" charset="-122"/>
              </a:rPr>
              <a:t>(I, </a:t>
            </a:r>
            <a:r>
              <a:rPr lang="en-US" altLang="zh-CN" sz="1200" dirty="0" err="1">
                <a:latin typeface="宋体" panose="02010600030101010101" pitchFamily="2" charset="-122"/>
                <a:ea typeface="宋体" panose="02010600030101010101" pitchFamily="2" charset="-122"/>
              </a:rPr>
              <a:t>hgram</a:t>
            </a:r>
            <a:r>
              <a:rPr lang="en-US" altLang="zh-CN" sz="1200" dirty="0">
                <a:latin typeface="宋体" panose="02010600030101010101" pitchFamily="2" charset="-122"/>
                <a:ea typeface="宋体" panose="02010600030101010101" pitchFamily="2" charset="-122"/>
              </a:rPr>
              <a:t>) </a:t>
            </a:r>
            <a:endParaRPr lang="en-US" altLang="zh-CN" sz="1200" dirty="0" smtClean="0">
              <a:latin typeface="宋体" panose="02010600030101010101" pitchFamily="2" charset="-122"/>
              <a:ea typeface="宋体" panose="02010600030101010101" pitchFamily="2" charset="-122"/>
            </a:endParaRPr>
          </a:p>
          <a:p>
            <a:endParaRPr lang="en-US" altLang="zh-CN" sz="1200" dirty="0" smtClean="0">
              <a:latin typeface="宋体" panose="02010600030101010101" pitchFamily="2" charset="-122"/>
              <a:ea typeface="宋体" panose="02010600030101010101" pitchFamily="2" charset="-122"/>
            </a:endParaRPr>
          </a:p>
          <a:p>
            <a:r>
              <a:rPr lang="zh-CN" altLang="en-US" sz="1200" dirty="0" smtClean="0">
                <a:latin typeface="宋体" panose="02010600030101010101" pitchFamily="2" charset="-122"/>
                <a:ea typeface="宋体" panose="02010600030101010101" pitchFamily="2" charset="-122"/>
              </a:rPr>
              <a:t>    此时</a:t>
            </a:r>
            <a:r>
              <a:rPr lang="zh-CN" altLang="en-US" sz="1200" dirty="0">
                <a:latin typeface="宋体" panose="02010600030101010101" pitchFamily="2" charset="-122"/>
                <a:ea typeface="宋体" panose="02010600030101010101" pitchFamily="2" charset="-122"/>
              </a:rPr>
              <a:t>函数会将原始图像</a:t>
            </a:r>
            <a:r>
              <a:rPr lang="en-US" altLang="zh-CN" sz="1200" dirty="0">
                <a:latin typeface="宋体" panose="02010600030101010101" pitchFamily="2" charset="-122"/>
                <a:ea typeface="宋体" panose="02010600030101010101" pitchFamily="2" charset="-122"/>
              </a:rPr>
              <a:t>I</a:t>
            </a:r>
            <a:r>
              <a:rPr lang="zh-CN" altLang="en-US" sz="1200" dirty="0">
                <a:latin typeface="宋体" panose="02010600030101010101" pitchFamily="2" charset="-122"/>
                <a:ea typeface="宋体" panose="02010600030101010101" pitchFamily="2" charset="-122"/>
              </a:rPr>
              <a:t>的直方图变成用户指定的向量</a:t>
            </a:r>
            <a:r>
              <a:rPr lang="en-US" altLang="zh-CN" sz="1200" dirty="0" err="1">
                <a:latin typeface="宋体" panose="02010600030101010101" pitchFamily="2" charset="-122"/>
                <a:ea typeface="宋体" panose="02010600030101010101" pitchFamily="2" charset="-122"/>
              </a:rPr>
              <a:t>hgram</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也就是参考图像</a:t>
            </a:r>
            <a:r>
              <a:rPr lang="zh-CN" altLang="en-US" sz="1200" dirty="0" smtClean="0">
                <a:latin typeface="宋体" panose="02010600030101010101" pitchFamily="2" charset="-122"/>
                <a:ea typeface="宋体" panose="02010600030101010101" pitchFamily="2" charset="-122"/>
              </a:rPr>
              <a:t>的直方图</a:t>
            </a:r>
            <a:r>
              <a:rPr lang="en-US" altLang="zh-CN" sz="1200" dirty="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a:t>
            </a:r>
            <a:r>
              <a:rPr lang="zh-CN" altLang="en-US" sz="1200" dirty="0" smtClean="0">
                <a:latin typeface="宋体" panose="02010600030101010101" pitchFamily="2" charset="-122"/>
                <a:ea typeface="宋体" panose="02010600030101010101" pitchFamily="2" charset="-122"/>
              </a:rPr>
              <a:t>参数 </a:t>
            </a:r>
            <a:r>
              <a:rPr lang="en-US" altLang="zh-CN" sz="1200" dirty="0" err="1" smtClean="0">
                <a:latin typeface="宋体" panose="02010600030101010101" pitchFamily="2" charset="-122"/>
                <a:ea typeface="宋体" panose="02010600030101010101" pitchFamily="2" charset="-122"/>
              </a:rPr>
              <a:t>hgram</a:t>
            </a:r>
            <a:r>
              <a:rPr lang="en-US" altLang="zh-CN" sz="1200" dirty="0" smtClean="0">
                <a:latin typeface="宋体" panose="02010600030101010101" pitchFamily="2" charset="-122"/>
                <a:ea typeface="宋体" panose="02010600030101010101" pitchFamily="2" charset="-122"/>
              </a:rPr>
              <a:t> </a:t>
            </a:r>
            <a:r>
              <a:rPr lang="zh-CN" altLang="en-US" sz="1200" dirty="0" smtClean="0">
                <a:latin typeface="宋体" panose="02010600030101010101" pitchFamily="2" charset="-122"/>
                <a:ea typeface="宋体" panose="02010600030101010101" pitchFamily="2" charset="-122"/>
              </a:rPr>
              <a:t>的</a:t>
            </a:r>
            <a:r>
              <a:rPr lang="zh-CN" altLang="en-US" sz="1200" dirty="0">
                <a:latin typeface="宋体" panose="02010600030101010101" pitchFamily="2" charset="-122"/>
                <a:ea typeface="宋体" panose="02010600030101010101" pitchFamily="2" charset="-122"/>
              </a:rPr>
              <a:t>分量数目就是直方图的收集箱</a:t>
            </a:r>
            <a:r>
              <a:rPr lang="zh-CN" altLang="en-US" sz="1200" dirty="0" smtClean="0">
                <a:latin typeface="宋体" panose="02010600030101010101" pitchFamily="2" charset="-122"/>
                <a:ea typeface="宋体" panose="02010600030101010101" pitchFamily="2" charset="-122"/>
              </a:rPr>
              <a:t>数目</a:t>
            </a:r>
            <a:r>
              <a:rPr lang="en-US" altLang="zh-CN" sz="1200" dirty="0" smtClean="0">
                <a:latin typeface="宋体" panose="02010600030101010101" pitchFamily="2" charset="-122"/>
                <a:ea typeface="宋体" panose="02010600030101010101" pitchFamily="2" charset="-122"/>
              </a:rPr>
              <a:t>(</a:t>
            </a:r>
            <a:r>
              <a:rPr lang="zh-CN" altLang="en-US" sz="1200" dirty="0" smtClean="0">
                <a:latin typeface="宋体" panose="02010600030101010101" pitchFamily="2" charset="-122"/>
                <a:ea typeface="宋体" panose="02010600030101010101" pitchFamily="2" charset="-122"/>
              </a:rPr>
              <a:t>灰度级数</a:t>
            </a:r>
            <a:r>
              <a:rPr lang="en-US" altLang="zh-CN" sz="1200" dirty="0" smtClean="0">
                <a:latin typeface="宋体" panose="02010600030101010101" pitchFamily="2" charset="-122"/>
                <a:ea typeface="宋体" panose="02010600030101010101" pitchFamily="2" charset="-122"/>
              </a:rPr>
              <a:t>)</a:t>
            </a:r>
            <a:r>
              <a:rPr lang="zh-CN" altLang="en-US" sz="1200" dirty="0" smtClean="0">
                <a:latin typeface="宋体" panose="02010600030101010101" pitchFamily="2" charset="-122"/>
                <a:ea typeface="宋体" panose="02010600030101010101" pitchFamily="2" charset="-122"/>
              </a:rPr>
              <a:t>，</a:t>
            </a:r>
            <a:r>
              <a:rPr lang="zh-CN" altLang="en-US" sz="1200" dirty="0">
                <a:latin typeface="宋体" panose="02010600030101010101" pitchFamily="2" charset="-122"/>
                <a:ea typeface="宋体" panose="02010600030101010101" pitchFamily="2" charset="-122"/>
              </a:rPr>
              <a:t>对于</a:t>
            </a:r>
            <a:r>
              <a:rPr lang="en-US" altLang="zh-CN" sz="1200" dirty="0">
                <a:latin typeface="宋体" panose="02010600030101010101" pitchFamily="2" charset="-122"/>
                <a:ea typeface="宋体" panose="02010600030101010101" pitchFamily="2" charset="-122"/>
              </a:rPr>
              <a:t>double</a:t>
            </a:r>
            <a:r>
              <a:rPr lang="zh-CN" altLang="en-US" sz="1200" dirty="0">
                <a:latin typeface="宋体" panose="02010600030101010101" pitchFamily="2" charset="-122"/>
                <a:ea typeface="宋体" panose="02010600030101010101" pitchFamily="2" charset="-122"/>
              </a:rPr>
              <a:t>型的图像， </a:t>
            </a:r>
            <a:r>
              <a:rPr lang="en-US" altLang="zh-CN" sz="1200" dirty="0" err="1">
                <a:latin typeface="宋体" panose="02010600030101010101" pitchFamily="2" charset="-122"/>
                <a:ea typeface="宋体" panose="02010600030101010101" pitchFamily="2" charset="-122"/>
              </a:rPr>
              <a:t>hgram</a:t>
            </a:r>
            <a:r>
              <a:rPr lang="zh-CN" altLang="en-US" sz="1200" dirty="0">
                <a:latin typeface="宋体" panose="02010600030101010101" pitchFamily="2" charset="-122"/>
                <a:ea typeface="宋体" panose="02010600030101010101" pitchFamily="2" charset="-122"/>
              </a:rPr>
              <a:t>中各元素的值域为</a:t>
            </a:r>
            <a:r>
              <a:rPr lang="en-US" altLang="zh-CN" sz="1200" dirty="0">
                <a:latin typeface="宋体" panose="02010600030101010101" pitchFamily="2" charset="-122"/>
                <a:ea typeface="宋体" panose="02010600030101010101" pitchFamily="2" charset="-122"/>
              </a:rPr>
              <a:t>[0,1];</a:t>
            </a:r>
            <a:r>
              <a:rPr lang="zh-CN" altLang="en-US" sz="1200" dirty="0">
                <a:latin typeface="宋体" panose="02010600030101010101" pitchFamily="2" charset="-122"/>
                <a:ea typeface="宋体" panose="02010600030101010101" pitchFamily="2" charset="-122"/>
              </a:rPr>
              <a:t>而对于</a:t>
            </a:r>
            <a:r>
              <a:rPr lang="en-US" altLang="zh-CN" sz="1200" dirty="0">
                <a:latin typeface="宋体" panose="02010600030101010101" pitchFamily="2" charset="-122"/>
                <a:ea typeface="宋体" panose="02010600030101010101" pitchFamily="2" charset="-122"/>
              </a:rPr>
              <a:t>uint8</a:t>
            </a:r>
            <a:r>
              <a:rPr lang="zh-CN" altLang="en-US" sz="1200" dirty="0">
                <a:latin typeface="宋体" panose="02010600030101010101" pitchFamily="2" charset="-122"/>
                <a:ea typeface="宋体" panose="02010600030101010101" pitchFamily="2" charset="-122"/>
              </a:rPr>
              <a:t>型的图像，</a:t>
            </a:r>
            <a:r>
              <a:rPr lang="en-US" altLang="zh-CN" sz="1200" dirty="0" err="1">
                <a:latin typeface="宋体" panose="02010600030101010101" pitchFamily="2" charset="-122"/>
                <a:ea typeface="宋体" panose="02010600030101010101" pitchFamily="2" charset="-122"/>
              </a:rPr>
              <a:t>hgram</a:t>
            </a:r>
            <a:r>
              <a:rPr lang="zh-CN" altLang="en-US" sz="1200" dirty="0">
                <a:latin typeface="宋体" panose="02010600030101010101" pitchFamily="2" charset="-122"/>
                <a:ea typeface="宋体" panose="02010600030101010101" pitchFamily="2" charset="-122"/>
              </a:rPr>
              <a:t>中各元素的取值范围</a:t>
            </a:r>
            <a:r>
              <a:rPr lang="zh-CN" altLang="en-US" sz="1200" dirty="0" smtClean="0">
                <a:latin typeface="宋体" panose="02010600030101010101" pitchFamily="2" charset="-122"/>
                <a:ea typeface="宋体" panose="02010600030101010101" pitchFamily="2" charset="-122"/>
              </a:rPr>
              <a:t>则是</a:t>
            </a:r>
            <a:r>
              <a:rPr lang="en-US" altLang="zh-CN" sz="1200" dirty="0">
                <a:latin typeface="宋体" panose="02010600030101010101" pitchFamily="2" charset="-122"/>
                <a:ea typeface="宋体" panose="02010600030101010101" pitchFamily="2" charset="-122"/>
              </a:rPr>
              <a:t>[0, </a:t>
            </a:r>
            <a:r>
              <a:rPr lang="en-US" altLang="zh-CN" sz="1200" dirty="0" smtClean="0">
                <a:latin typeface="宋体" panose="02010600030101010101" pitchFamily="2" charset="-122"/>
                <a:ea typeface="宋体" panose="02010600030101010101" pitchFamily="2" charset="-122"/>
              </a:rPr>
              <a:t>255]</a:t>
            </a:r>
            <a:r>
              <a:rPr lang="zh-CN" altLang="en-US" sz="1200" dirty="0" smtClean="0">
                <a:latin typeface="宋体" panose="02010600030101010101" pitchFamily="2" charset="-122"/>
                <a:ea typeface="宋体" panose="02010600030101010101" pitchFamily="2" charset="-122"/>
              </a:rPr>
              <a:t>。</a:t>
            </a:r>
            <a:endParaRPr lang="en-US" altLang="zh-CN" sz="1200" dirty="0" smtClean="0">
              <a:latin typeface="宋体" panose="02010600030101010101" pitchFamily="2" charset="-122"/>
              <a:ea typeface="宋体" panose="02010600030101010101" pitchFamily="2" charset="-122"/>
            </a:endParaRPr>
          </a:p>
          <a:p>
            <a:r>
              <a:rPr lang="en-US" altLang="zh-CN" sz="1200" dirty="0">
                <a:latin typeface="宋体" panose="02010600030101010101" pitchFamily="2" charset="-122"/>
                <a:ea typeface="宋体" panose="02010600030101010101" pitchFamily="2" charset="-122"/>
              </a:rPr>
              <a:t> </a:t>
            </a:r>
            <a:r>
              <a:rPr lang="en-US" altLang="zh-CN" sz="1200" dirty="0" smtClean="0">
                <a:latin typeface="宋体" panose="02010600030101010101" pitchFamily="2" charset="-122"/>
                <a:ea typeface="宋体" panose="02010600030101010101" pitchFamily="2" charset="-122"/>
              </a:rPr>
              <a:t>  </a:t>
            </a:r>
            <a:r>
              <a:rPr lang="zh-CN" altLang="en-US" sz="1200" dirty="0">
                <a:latin typeface="宋体" panose="02010600030101010101" pitchFamily="2" charset="-122"/>
                <a:ea typeface="宋体" panose="02010600030101010101" pitchFamily="2" charset="-122"/>
              </a:rPr>
              <a:t>下面这段代码演示了在</a:t>
            </a:r>
            <a:r>
              <a:rPr lang="en-US" altLang="zh-CN" sz="1200" dirty="0">
                <a:latin typeface="宋体" panose="02010600030101010101" pitchFamily="2" charset="-122"/>
                <a:ea typeface="宋体" panose="02010600030101010101" pitchFamily="2" charset="-122"/>
              </a:rPr>
              <a:t>MATLAB</a:t>
            </a:r>
            <a:r>
              <a:rPr lang="zh-CN" altLang="en-US" sz="1200" dirty="0">
                <a:latin typeface="宋体" panose="02010600030101010101" pitchFamily="2" charset="-122"/>
                <a:ea typeface="宋体" panose="02010600030101010101" pitchFamily="2" charset="-122"/>
              </a:rPr>
              <a:t>中实现图像直方图规定化的基本方法</a:t>
            </a:r>
            <a:r>
              <a:rPr lang="zh-CN" altLang="en-US" sz="1200" dirty="0" smtClean="0">
                <a:latin typeface="宋体" panose="02010600030101010101" pitchFamily="2" charset="-122"/>
                <a:ea typeface="宋体" panose="02010600030101010101" pitchFamily="2" charset="-122"/>
              </a:rPr>
              <a:t>。</a:t>
            </a:r>
            <a:endParaRPr lang="en-US" altLang="zh-CN" sz="1200" dirty="0" smtClean="0">
              <a:latin typeface="宋体" panose="02010600030101010101" pitchFamily="2" charset="-122"/>
              <a:ea typeface="宋体" panose="02010600030101010101" pitchFamily="2" charset="-122"/>
            </a:endParaRPr>
          </a:p>
          <a:p>
            <a:endParaRPr lang="en-US" altLang="zh-CN" sz="1200" dirty="0">
              <a:latin typeface="宋体" panose="02010600030101010101" pitchFamily="2" charset="-122"/>
              <a:ea typeface="宋体" panose="02010600030101010101" pitchFamily="2" charset="-122"/>
            </a:endParaRPr>
          </a:p>
          <a:p>
            <a:r>
              <a:rPr lang="en-US" altLang="zh-CN" sz="1200" dirty="0" err="1">
                <a:latin typeface="宋体" panose="02010600030101010101" pitchFamily="2" charset="-122"/>
                <a:ea typeface="宋体" panose="02010600030101010101" pitchFamily="2" charset="-122"/>
              </a:rPr>
              <a:t>img</a:t>
            </a:r>
            <a:r>
              <a:rPr lang="en-US" altLang="zh-CN" sz="1200" dirty="0">
                <a:latin typeface="宋体" panose="02010600030101010101" pitchFamily="2" charset="-122"/>
                <a:ea typeface="宋体" panose="02010600030101010101" pitchFamily="2" charset="-122"/>
              </a:rPr>
              <a:t> = rgb2gray(</a:t>
            </a:r>
            <a:r>
              <a:rPr lang="en-US" altLang="zh-CN" sz="1200" dirty="0" err="1">
                <a:latin typeface="宋体" panose="02010600030101010101" pitchFamily="2" charset="-122"/>
                <a:ea typeface="宋体" panose="02010600030101010101" pitchFamily="2" charset="-122"/>
              </a:rPr>
              <a:t>imread</a:t>
            </a:r>
            <a:r>
              <a:rPr lang="en-US" altLang="zh-CN" sz="1200" dirty="0">
                <a:latin typeface="宋体" panose="02010600030101010101" pitchFamily="2" charset="-122"/>
                <a:ea typeface="宋体" panose="02010600030101010101" pitchFamily="2" charset="-122"/>
              </a:rPr>
              <a:t>('./resources/ch2/lena.jpg'));</a:t>
            </a:r>
          </a:p>
          <a:p>
            <a:r>
              <a:rPr lang="en-US" altLang="zh-CN" sz="1200" dirty="0" err="1">
                <a:latin typeface="宋体" panose="02010600030101010101" pitchFamily="2" charset="-122"/>
                <a:ea typeface="宋体" panose="02010600030101010101" pitchFamily="2" charset="-122"/>
              </a:rPr>
              <a:t>img_ref</a:t>
            </a:r>
            <a:r>
              <a:rPr lang="en-US" altLang="zh-CN" sz="1200" dirty="0">
                <a:latin typeface="宋体" panose="02010600030101010101" pitchFamily="2" charset="-122"/>
                <a:ea typeface="宋体" panose="02010600030101010101" pitchFamily="2" charset="-122"/>
              </a:rPr>
              <a:t> = rgb2gray(</a:t>
            </a:r>
            <a:r>
              <a:rPr lang="en-US" altLang="zh-CN" sz="1200" dirty="0" err="1">
                <a:latin typeface="宋体" panose="02010600030101010101" pitchFamily="2" charset="-122"/>
                <a:ea typeface="宋体" panose="02010600030101010101" pitchFamily="2" charset="-122"/>
              </a:rPr>
              <a:t>imread</a:t>
            </a:r>
            <a:r>
              <a:rPr lang="en-US" altLang="zh-CN" sz="1200" dirty="0">
                <a:latin typeface="宋体" panose="02010600030101010101" pitchFamily="2" charset="-122"/>
                <a:ea typeface="宋体" panose="02010600030101010101" pitchFamily="2" charset="-122"/>
              </a:rPr>
              <a:t>('./resources/ch2/ref.jpeg'));</a:t>
            </a:r>
          </a:p>
          <a:p>
            <a:r>
              <a:rPr lang="en-US" altLang="zh-CN" sz="1200" dirty="0">
                <a:latin typeface="宋体" panose="02010600030101010101" pitchFamily="2" charset="-122"/>
                <a:ea typeface="宋体" panose="02010600030101010101" pitchFamily="2" charset="-122"/>
              </a:rPr>
              <a:t>[</a:t>
            </a:r>
            <a:r>
              <a:rPr lang="en-US" altLang="zh-CN" sz="1200" dirty="0" err="1">
                <a:latin typeface="宋体" panose="02010600030101010101" pitchFamily="2" charset="-122"/>
                <a:ea typeface="宋体" panose="02010600030101010101" pitchFamily="2" charset="-122"/>
              </a:rPr>
              <a:t>hgram</a:t>
            </a:r>
            <a:r>
              <a:rPr lang="en-US" altLang="zh-CN" sz="1200" dirty="0">
                <a:latin typeface="宋体" panose="02010600030101010101" pitchFamily="2" charset="-122"/>
                <a:ea typeface="宋体" panose="02010600030101010101" pitchFamily="2" charset="-122"/>
              </a:rPr>
              <a:t>, x] = </a:t>
            </a:r>
            <a:r>
              <a:rPr lang="en-US" altLang="zh-CN" sz="1200" dirty="0" err="1">
                <a:latin typeface="宋体" panose="02010600030101010101" pitchFamily="2" charset="-122"/>
                <a:ea typeface="宋体" panose="02010600030101010101" pitchFamily="2" charset="-122"/>
              </a:rPr>
              <a:t>imhist</a:t>
            </a:r>
            <a:r>
              <a:rPr lang="en-US" altLang="zh-CN" sz="1200" dirty="0">
                <a:latin typeface="宋体" panose="02010600030101010101" pitchFamily="2" charset="-122"/>
                <a:ea typeface="宋体" panose="02010600030101010101" pitchFamily="2" charset="-122"/>
              </a:rPr>
              <a:t>(</a:t>
            </a:r>
            <a:r>
              <a:rPr lang="en-US" altLang="zh-CN" sz="1200" dirty="0" err="1">
                <a:latin typeface="宋体" panose="02010600030101010101" pitchFamily="2" charset="-122"/>
                <a:ea typeface="宋体" panose="02010600030101010101" pitchFamily="2" charset="-122"/>
              </a:rPr>
              <a:t>img_ref</a:t>
            </a:r>
            <a:r>
              <a:rPr lang="en-US" altLang="zh-CN" sz="1200" dirty="0">
                <a:latin typeface="宋体" panose="02010600030101010101" pitchFamily="2" charset="-122"/>
                <a:ea typeface="宋体" panose="02010600030101010101" pitchFamily="2" charset="-122"/>
              </a:rPr>
              <a:t>);</a:t>
            </a:r>
          </a:p>
          <a:p>
            <a:r>
              <a:rPr lang="en-US" altLang="zh-CN" sz="1200" dirty="0">
                <a:latin typeface="宋体" panose="02010600030101010101" pitchFamily="2" charset="-122"/>
                <a:ea typeface="宋体" panose="02010600030101010101" pitchFamily="2" charset="-122"/>
              </a:rPr>
              <a:t>J = </a:t>
            </a:r>
            <a:r>
              <a:rPr lang="en-US" altLang="zh-CN" sz="1200" dirty="0" err="1">
                <a:latin typeface="宋体" panose="02010600030101010101" pitchFamily="2" charset="-122"/>
                <a:ea typeface="宋体" panose="02010600030101010101" pitchFamily="2" charset="-122"/>
              </a:rPr>
              <a:t>histeq</a:t>
            </a:r>
            <a:r>
              <a:rPr lang="en-US" altLang="zh-CN" sz="1200" dirty="0">
                <a:latin typeface="宋体" panose="02010600030101010101" pitchFamily="2" charset="-122"/>
                <a:ea typeface="宋体" panose="02010600030101010101" pitchFamily="2" charset="-122"/>
              </a:rPr>
              <a:t>(</a:t>
            </a:r>
            <a:r>
              <a:rPr lang="en-US" altLang="zh-CN" sz="1200" dirty="0" err="1">
                <a:latin typeface="宋体" panose="02010600030101010101" pitchFamily="2" charset="-122"/>
                <a:ea typeface="宋体" panose="02010600030101010101" pitchFamily="2" charset="-122"/>
              </a:rPr>
              <a:t>img</a:t>
            </a:r>
            <a:r>
              <a:rPr lang="en-US" altLang="zh-CN" sz="1200" dirty="0">
                <a:latin typeface="宋体" panose="02010600030101010101" pitchFamily="2" charset="-122"/>
                <a:ea typeface="宋体" panose="02010600030101010101" pitchFamily="2" charset="-122"/>
              </a:rPr>
              <a:t>, </a:t>
            </a:r>
            <a:r>
              <a:rPr lang="en-US" altLang="zh-CN" sz="1200" dirty="0" err="1">
                <a:latin typeface="宋体" panose="02010600030101010101" pitchFamily="2" charset="-122"/>
                <a:ea typeface="宋体" panose="02010600030101010101" pitchFamily="2" charset="-122"/>
              </a:rPr>
              <a:t>hgram</a:t>
            </a:r>
            <a:r>
              <a:rPr lang="en-US" altLang="zh-CN" sz="1200" dirty="0">
                <a:latin typeface="宋体" panose="02010600030101010101" pitchFamily="2" charset="-122"/>
                <a:ea typeface="宋体" panose="02010600030101010101" pitchFamily="2" charset="-122"/>
              </a:rPr>
              <a:t>);</a:t>
            </a:r>
          </a:p>
          <a:p>
            <a:r>
              <a:rPr lang="en-US" altLang="zh-CN" sz="1200" dirty="0">
                <a:latin typeface="宋体" panose="02010600030101010101" pitchFamily="2" charset="-122"/>
                <a:ea typeface="宋体" panose="02010600030101010101" pitchFamily="2" charset="-122"/>
              </a:rPr>
              <a:t>subplot(2,3,1), </a:t>
            </a:r>
            <a:r>
              <a:rPr lang="en-US" altLang="zh-CN" sz="1200" dirty="0" err="1">
                <a:latin typeface="宋体" panose="02010600030101010101" pitchFamily="2" charset="-122"/>
                <a:ea typeface="宋体" panose="02010600030101010101" pitchFamily="2" charset="-122"/>
              </a:rPr>
              <a:t>imshow</a:t>
            </a:r>
            <a:r>
              <a:rPr lang="en-US" altLang="zh-CN" sz="1200" dirty="0">
                <a:latin typeface="宋体" panose="02010600030101010101" pitchFamily="2" charset="-122"/>
                <a:ea typeface="宋体" panose="02010600030101010101" pitchFamily="2" charset="-122"/>
              </a:rPr>
              <a:t>(</a:t>
            </a:r>
            <a:r>
              <a:rPr lang="en-US" altLang="zh-CN" sz="1200" dirty="0" err="1">
                <a:latin typeface="宋体" panose="02010600030101010101" pitchFamily="2" charset="-122"/>
                <a:ea typeface="宋体" panose="02010600030101010101" pitchFamily="2" charset="-122"/>
              </a:rPr>
              <a:t>img</a:t>
            </a:r>
            <a:r>
              <a:rPr lang="en-US" altLang="zh-CN" sz="1200" dirty="0">
                <a:latin typeface="宋体" panose="02010600030101010101" pitchFamily="2" charset="-122"/>
                <a:ea typeface="宋体" panose="02010600030101010101" pitchFamily="2" charset="-122"/>
              </a:rPr>
              <a:t>), title('original image');</a:t>
            </a:r>
          </a:p>
          <a:p>
            <a:r>
              <a:rPr lang="en-US" altLang="zh-CN" sz="1200" dirty="0">
                <a:latin typeface="宋体" panose="02010600030101010101" pitchFamily="2" charset="-122"/>
                <a:ea typeface="宋体" panose="02010600030101010101" pitchFamily="2" charset="-122"/>
              </a:rPr>
              <a:t>subplot(2,3,4), </a:t>
            </a:r>
            <a:r>
              <a:rPr lang="en-US" altLang="zh-CN" sz="1200" dirty="0" err="1">
                <a:latin typeface="宋体" panose="02010600030101010101" pitchFamily="2" charset="-122"/>
                <a:ea typeface="宋体" panose="02010600030101010101" pitchFamily="2" charset="-122"/>
              </a:rPr>
              <a:t>imhist</a:t>
            </a:r>
            <a:r>
              <a:rPr lang="en-US" altLang="zh-CN" sz="1200" dirty="0">
                <a:latin typeface="宋体" panose="02010600030101010101" pitchFamily="2" charset="-122"/>
                <a:ea typeface="宋体" panose="02010600030101010101" pitchFamily="2" charset="-122"/>
              </a:rPr>
              <a:t>(</a:t>
            </a:r>
            <a:r>
              <a:rPr lang="en-US" altLang="zh-CN" sz="1200" dirty="0" err="1">
                <a:latin typeface="宋体" panose="02010600030101010101" pitchFamily="2" charset="-122"/>
                <a:ea typeface="宋体" panose="02010600030101010101" pitchFamily="2" charset="-122"/>
              </a:rPr>
              <a:t>img</a:t>
            </a:r>
            <a:r>
              <a:rPr lang="en-US" altLang="zh-CN" sz="1200" dirty="0">
                <a:latin typeface="宋体" panose="02010600030101010101" pitchFamily="2" charset="-122"/>
                <a:ea typeface="宋体" panose="02010600030101010101" pitchFamily="2" charset="-122"/>
              </a:rPr>
              <a:t>), title('original image');</a:t>
            </a:r>
          </a:p>
          <a:p>
            <a:r>
              <a:rPr lang="en-US" altLang="zh-CN" sz="1200" dirty="0">
                <a:latin typeface="宋体" panose="02010600030101010101" pitchFamily="2" charset="-122"/>
                <a:ea typeface="宋体" panose="02010600030101010101" pitchFamily="2" charset="-122"/>
              </a:rPr>
              <a:t>subplot (2,3,2), </a:t>
            </a:r>
            <a:r>
              <a:rPr lang="en-US" altLang="zh-CN" sz="1200" dirty="0" err="1">
                <a:latin typeface="宋体" panose="02010600030101010101" pitchFamily="2" charset="-122"/>
                <a:ea typeface="宋体" panose="02010600030101010101" pitchFamily="2" charset="-122"/>
              </a:rPr>
              <a:t>imshow</a:t>
            </a:r>
            <a:r>
              <a:rPr lang="en-US" altLang="zh-CN" sz="1200" dirty="0">
                <a:latin typeface="宋体" panose="02010600030101010101" pitchFamily="2" charset="-122"/>
                <a:ea typeface="宋体" panose="02010600030101010101" pitchFamily="2" charset="-122"/>
              </a:rPr>
              <a:t>(</a:t>
            </a:r>
            <a:r>
              <a:rPr lang="en-US" altLang="zh-CN" sz="1200" dirty="0" err="1">
                <a:latin typeface="宋体" panose="02010600030101010101" pitchFamily="2" charset="-122"/>
                <a:ea typeface="宋体" panose="02010600030101010101" pitchFamily="2" charset="-122"/>
              </a:rPr>
              <a:t>img_ref</a:t>
            </a:r>
            <a:r>
              <a:rPr lang="en-US" altLang="zh-CN" sz="1200" dirty="0">
                <a:latin typeface="宋体" panose="02010600030101010101" pitchFamily="2" charset="-122"/>
                <a:ea typeface="宋体" panose="02010600030101010101" pitchFamily="2" charset="-122"/>
              </a:rPr>
              <a:t>), title('reference image');</a:t>
            </a:r>
          </a:p>
          <a:p>
            <a:r>
              <a:rPr lang="en-US" altLang="zh-CN" sz="1200" dirty="0">
                <a:latin typeface="宋体" panose="02010600030101010101" pitchFamily="2" charset="-122"/>
                <a:ea typeface="宋体" panose="02010600030101010101" pitchFamily="2" charset="-122"/>
              </a:rPr>
              <a:t>subplot(2,3,5),  </a:t>
            </a:r>
            <a:r>
              <a:rPr lang="en-US" altLang="zh-CN" sz="1200" dirty="0" err="1">
                <a:latin typeface="宋体" panose="02010600030101010101" pitchFamily="2" charset="-122"/>
                <a:ea typeface="宋体" panose="02010600030101010101" pitchFamily="2" charset="-122"/>
              </a:rPr>
              <a:t>imhist</a:t>
            </a:r>
            <a:r>
              <a:rPr lang="en-US" altLang="zh-CN" sz="1200" dirty="0">
                <a:latin typeface="宋体" panose="02010600030101010101" pitchFamily="2" charset="-122"/>
                <a:ea typeface="宋体" panose="02010600030101010101" pitchFamily="2" charset="-122"/>
              </a:rPr>
              <a:t>(</a:t>
            </a:r>
            <a:r>
              <a:rPr lang="en-US" altLang="zh-CN" sz="1200" dirty="0" err="1">
                <a:latin typeface="宋体" panose="02010600030101010101" pitchFamily="2" charset="-122"/>
                <a:ea typeface="宋体" panose="02010600030101010101" pitchFamily="2" charset="-122"/>
              </a:rPr>
              <a:t>img_ref</a:t>
            </a:r>
            <a:r>
              <a:rPr lang="en-US" altLang="zh-CN" sz="1200" dirty="0">
                <a:latin typeface="宋体" panose="02010600030101010101" pitchFamily="2" charset="-122"/>
                <a:ea typeface="宋体" panose="02010600030101010101" pitchFamily="2" charset="-122"/>
              </a:rPr>
              <a:t>), title('reference image');</a:t>
            </a:r>
          </a:p>
          <a:p>
            <a:r>
              <a:rPr lang="en-US" altLang="zh-CN" sz="1200" dirty="0">
                <a:latin typeface="宋体" panose="02010600030101010101" pitchFamily="2" charset="-122"/>
                <a:ea typeface="宋体" panose="02010600030101010101" pitchFamily="2" charset="-122"/>
              </a:rPr>
              <a:t>subplot (2,3,3), </a:t>
            </a:r>
            <a:r>
              <a:rPr lang="en-US" altLang="zh-CN" sz="1200" dirty="0" err="1">
                <a:latin typeface="宋体" panose="02010600030101010101" pitchFamily="2" charset="-122"/>
                <a:ea typeface="宋体" panose="02010600030101010101" pitchFamily="2" charset="-122"/>
              </a:rPr>
              <a:t>imshow</a:t>
            </a:r>
            <a:r>
              <a:rPr lang="en-US" altLang="zh-CN" sz="1200" dirty="0">
                <a:latin typeface="宋体" panose="02010600030101010101" pitchFamily="2" charset="-122"/>
                <a:ea typeface="宋体" panose="02010600030101010101" pitchFamily="2" charset="-122"/>
              </a:rPr>
              <a:t>(J) , title('output image');</a:t>
            </a:r>
          </a:p>
          <a:p>
            <a:r>
              <a:rPr lang="en-US" altLang="zh-CN" sz="1200" dirty="0">
                <a:latin typeface="宋体" panose="02010600030101010101" pitchFamily="2" charset="-122"/>
                <a:ea typeface="宋体" panose="02010600030101010101" pitchFamily="2" charset="-122"/>
              </a:rPr>
              <a:t>subplot (2,3,6), </a:t>
            </a:r>
            <a:r>
              <a:rPr lang="en-US" altLang="zh-CN" sz="1200" dirty="0" err="1">
                <a:latin typeface="宋体" panose="02010600030101010101" pitchFamily="2" charset="-122"/>
                <a:ea typeface="宋体" panose="02010600030101010101" pitchFamily="2" charset="-122"/>
              </a:rPr>
              <a:t>imhist</a:t>
            </a:r>
            <a:r>
              <a:rPr lang="en-US" altLang="zh-CN" sz="1200" dirty="0">
                <a:latin typeface="宋体" panose="02010600030101010101" pitchFamily="2" charset="-122"/>
                <a:ea typeface="宋体" panose="02010600030101010101" pitchFamily="2" charset="-122"/>
              </a:rPr>
              <a:t>(J), title('output image</a:t>
            </a:r>
            <a:r>
              <a:rPr lang="en-US" altLang="zh-CN" sz="1200" dirty="0" smtClean="0">
                <a:latin typeface="宋体" panose="02010600030101010101" pitchFamily="2" charset="-122"/>
                <a:ea typeface="宋体" panose="02010600030101010101" pitchFamily="2" charset="-122"/>
              </a:rPr>
              <a:t>');</a:t>
            </a:r>
          </a:p>
          <a:p>
            <a:endParaRPr lang="zh-CN" altLang="en-US" sz="1200" dirty="0">
              <a:latin typeface="宋体" panose="02010600030101010101" pitchFamily="2" charset="-122"/>
              <a:ea typeface="宋体" panose="02010600030101010101" pitchFamily="2" charset="-122"/>
            </a:endParaRPr>
          </a:p>
          <a:p>
            <a:r>
              <a:rPr lang="zh-CN" altLang="en-US" sz="1200" dirty="0" smtClean="0">
                <a:latin typeface="宋体" panose="02010600030101010101" pitchFamily="2" charset="-122"/>
                <a:ea typeface="宋体" panose="02010600030101010101" pitchFamily="2" charset="-122"/>
              </a:rPr>
              <a:t>    运行</a:t>
            </a:r>
            <a:r>
              <a:rPr lang="zh-CN" altLang="en-US" sz="1200" dirty="0">
                <a:latin typeface="宋体" panose="02010600030101010101" pitchFamily="2" charset="-122"/>
                <a:ea typeface="宋体" panose="02010600030101010101" pitchFamily="2" charset="-122"/>
              </a:rPr>
              <a:t>上述代码，输出结果如</a:t>
            </a:r>
            <a:r>
              <a:rPr lang="zh-CN" altLang="en-US" sz="1200" dirty="0" smtClean="0">
                <a:latin typeface="宋体" panose="02010600030101010101" pitchFamily="2" charset="-122"/>
                <a:ea typeface="宋体" panose="02010600030101010101" pitchFamily="2" charset="-122"/>
              </a:rPr>
              <a:t>图 </a:t>
            </a:r>
            <a:r>
              <a:rPr lang="en-US" altLang="zh-CN" sz="1200" dirty="0" smtClean="0">
                <a:latin typeface="宋体" panose="02010600030101010101" pitchFamily="2" charset="-122"/>
                <a:ea typeface="宋体" panose="02010600030101010101" pitchFamily="2" charset="-122"/>
              </a:rPr>
              <a:t>2-25 </a:t>
            </a:r>
            <a:r>
              <a:rPr lang="zh-CN" altLang="en-US" sz="1200" dirty="0" smtClean="0">
                <a:latin typeface="宋体" panose="02010600030101010101" pitchFamily="2" charset="-122"/>
                <a:ea typeface="宋体" panose="02010600030101010101" pitchFamily="2" charset="-122"/>
              </a:rPr>
              <a:t>所</a:t>
            </a:r>
            <a:r>
              <a:rPr lang="zh-CN" altLang="en-US" sz="1200" dirty="0">
                <a:latin typeface="宋体" panose="02010600030101010101" pitchFamily="2" charset="-122"/>
                <a:ea typeface="宋体" panose="02010600030101010101" pitchFamily="2" charset="-122"/>
              </a:rPr>
              <a:t>示。可见，经过直方图规定化处理之后，</a:t>
            </a:r>
            <a:r>
              <a:rPr lang="zh-CN" altLang="en-US" sz="1200" dirty="0" smtClean="0">
                <a:latin typeface="宋体" panose="02010600030101010101" pitchFamily="2" charset="-122"/>
                <a:ea typeface="宋体" panose="02010600030101010101" pitchFamily="2" charset="-122"/>
              </a:rPr>
              <a:t>原始</a:t>
            </a:r>
            <a:r>
              <a:rPr lang="zh-CN" altLang="en-US" sz="1200" dirty="0">
                <a:latin typeface="宋体" panose="02010600030101010101" pitchFamily="2" charset="-122"/>
                <a:ea typeface="宋体" panose="02010600030101010101" pitchFamily="2" charset="-122"/>
              </a:rPr>
              <a:t>图像直方图已经呈现岀了参考图像直方图分布的形状，这不仅体现在灰度分布的</a:t>
            </a:r>
            <a:r>
              <a:rPr lang="zh-CN" altLang="en-US" sz="1200" dirty="0" smtClean="0">
                <a:latin typeface="宋体" panose="02010600030101010101" pitchFamily="2" charset="-122"/>
                <a:ea typeface="宋体" panose="02010600030101010101" pitchFamily="2" charset="-122"/>
              </a:rPr>
              <a:t>范围</a:t>
            </a:r>
            <a:r>
              <a:rPr lang="zh-CN" altLang="en-US" sz="1200" dirty="0">
                <a:latin typeface="宋体" panose="02010600030101010101" pitchFamily="2" charset="-122"/>
                <a:ea typeface="宋体" panose="02010600030101010101" pitchFamily="2" charset="-122"/>
              </a:rPr>
              <a:t>上，还体现在直方图波动的走势上。</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6720" y="1534160"/>
            <a:ext cx="5036419" cy="4323233"/>
          </a:xfrm>
          <a:prstGeom prst="rect">
            <a:avLst/>
          </a:prstGeom>
        </p:spPr>
      </p:pic>
    </p:spTree>
    <p:extLst>
      <p:ext uri="{BB962C8B-B14F-4D97-AF65-F5344CB8AC3E}">
        <p14:creationId xmlns:p14="http://schemas.microsoft.com/office/powerpoint/2010/main" val="322584430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F428643-1191-2961-D654-E31A8D0E4933}"/>
              </a:ext>
            </a:extLst>
          </p:cNvPr>
          <p:cNvSpPr>
            <a:spLocks noGrp="1"/>
          </p:cNvSpPr>
          <p:nvPr>
            <p:ph type="ctrTitle"/>
          </p:nvPr>
        </p:nvSpPr>
        <p:spPr>
          <a:xfrm>
            <a:off x="1300480" y="1026160"/>
            <a:ext cx="9144000" cy="508000"/>
          </a:xfrm>
        </p:spPr>
        <p:txBody>
          <a:bodyPr/>
          <a:lstStyle/>
          <a:p>
            <a:pPr marL="457200" indent="-457200" algn="l">
              <a:buFont typeface="Wingdings" panose="05000000000000000000" pitchFamily="2" charset="2"/>
              <a:buChar char="Ø"/>
            </a:pPr>
            <a:r>
              <a:rPr lang="zh-CN" altLang="en-US" sz="2800" dirty="0" smtClean="0">
                <a:latin typeface="宋体" panose="02010600030101010101" pitchFamily="2" charset="-122"/>
                <a:ea typeface="宋体" panose="02010600030101010101" pitchFamily="2" charset="-122"/>
              </a:rPr>
              <a:t>灰度</a:t>
            </a:r>
            <a:r>
              <a:rPr lang="zh-CN" altLang="en-US" sz="2800" dirty="0">
                <a:latin typeface="宋体" panose="02010600030101010101" pitchFamily="2" charset="-122"/>
                <a:ea typeface="宋体" panose="02010600030101010101" pitchFamily="2" charset="-122"/>
              </a:rPr>
              <a:t>直方图简介</a:t>
            </a:r>
          </a:p>
        </p:txBody>
      </p:sp>
      <p:sp>
        <p:nvSpPr>
          <p:cNvPr id="5" name="副标题 4">
            <a:extLst>
              <a:ext uri="{FF2B5EF4-FFF2-40B4-BE49-F238E27FC236}">
                <a16:creationId xmlns:a16="http://schemas.microsoft.com/office/drawing/2014/main" id="{CD245243-235F-F38A-7F70-7BA3FBF4ECE0}"/>
              </a:ext>
            </a:extLst>
          </p:cNvPr>
          <p:cNvSpPr>
            <a:spLocks noGrp="1"/>
          </p:cNvSpPr>
          <p:nvPr>
            <p:ph type="subTitle" idx="1"/>
          </p:nvPr>
        </p:nvSpPr>
        <p:spPr>
          <a:xfrm>
            <a:off x="1300480" y="1702118"/>
            <a:ext cx="9144000" cy="4068762"/>
          </a:xfrm>
        </p:spPr>
        <p:txBody>
          <a:bodyPr/>
          <a:lstStyle/>
          <a:p>
            <a:pPr marL="342900" indent="-342900" algn="l">
              <a:buFont typeface="Wingdings" panose="05000000000000000000" pitchFamily="2" charset="2"/>
              <a:buChar char="u"/>
            </a:pPr>
            <a:r>
              <a:rPr lang="zh-CN" altLang="en-US" sz="1800" dirty="0">
                <a:latin typeface="宋体" panose="02010600030101010101" pitchFamily="2" charset="-122"/>
                <a:ea typeface="宋体" panose="02010600030101010101" pitchFamily="2" charset="-122"/>
              </a:rPr>
              <a:t>任何一幅图像都包含着丰富的图像信息，对于图像处理而言，如何提取这些</a:t>
            </a:r>
            <a:r>
              <a:rPr lang="zh-CN" altLang="en-US" sz="1800" dirty="0" smtClean="0">
                <a:latin typeface="宋体" panose="02010600030101010101" pitchFamily="2" charset="-122"/>
                <a:ea typeface="宋体" panose="02010600030101010101" pitchFamily="2" charset="-122"/>
              </a:rPr>
              <a:t>信息并</a:t>
            </a:r>
            <a:r>
              <a:rPr lang="zh-CN" altLang="en-US" sz="1800" dirty="0">
                <a:latin typeface="宋体" panose="02010600030101010101" pitchFamily="2" charset="-122"/>
                <a:ea typeface="宋体" panose="02010600030101010101" pitchFamily="2" charset="-122"/>
              </a:rPr>
              <a:t>找出其中的特征就显得十分关键。灰度直方图直观地显示了图像</a:t>
            </a:r>
            <a:r>
              <a:rPr lang="zh-CN" altLang="en-US" sz="1800" u="sng" dirty="0">
                <a:solidFill>
                  <a:srgbClr val="7030A0"/>
                </a:solidFill>
                <a:latin typeface="宋体" panose="02010600030101010101" pitchFamily="2" charset="-122"/>
                <a:ea typeface="宋体" panose="02010600030101010101" pitchFamily="2" charset="-122"/>
              </a:rPr>
              <a:t>灰度分布</a:t>
            </a:r>
            <a:r>
              <a:rPr lang="zh-CN" altLang="en-US" sz="1800" dirty="0">
                <a:latin typeface="宋体" panose="02010600030101010101" pitchFamily="2" charset="-122"/>
                <a:ea typeface="宋体" panose="02010600030101010101" pitchFamily="2" charset="-122"/>
              </a:rPr>
              <a:t>的情况， 这些信息在图像灰度变换等处理过程中显得十分重要</a:t>
            </a:r>
            <a:r>
              <a:rPr lang="zh-CN" altLang="en-US" sz="1800" dirty="0" smtClean="0">
                <a:latin typeface="宋体" panose="02010600030101010101" pitchFamily="2" charset="-122"/>
                <a:ea typeface="宋体" panose="02010600030101010101" pitchFamily="2" charset="-122"/>
              </a:rPr>
              <a:t>。</a:t>
            </a:r>
            <a:endParaRPr lang="en-US" altLang="zh-CN" sz="1800" dirty="0" smtClean="0">
              <a:latin typeface="宋体" panose="02010600030101010101" pitchFamily="2" charset="-122"/>
              <a:ea typeface="宋体" panose="02010600030101010101" pitchFamily="2" charset="-122"/>
            </a:endParaRPr>
          </a:p>
          <a:p>
            <a:pPr marL="342900" indent="-342900" algn="l">
              <a:buFont typeface="Wingdings" panose="05000000000000000000" pitchFamily="2" charset="2"/>
              <a:buChar char="u"/>
            </a:pPr>
            <a:r>
              <a:rPr lang="zh-CN" altLang="en-US" sz="1800" dirty="0">
                <a:latin typeface="宋体" panose="02010600030101010101" pitchFamily="2" charset="-122"/>
                <a:ea typeface="宋体" panose="02010600030101010101" pitchFamily="2" charset="-122"/>
              </a:rPr>
              <a:t>下图</a:t>
            </a:r>
            <a:r>
              <a:rPr lang="zh-CN" altLang="en-US" sz="1800" dirty="0" smtClean="0">
                <a:latin typeface="宋体" panose="02010600030101010101" pitchFamily="2" charset="-122"/>
                <a:ea typeface="宋体" panose="02010600030101010101" pitchFamily="2" charset="-122"/>
              </a:rPr>
              <a:t>显示</a:t>
            </a:r>
            <a:r>
              <a:rPr lang="zh-CN" altLang="en-US" sz="1800" dirty="0">
                <a:latin typeface="宋体" panose="02010600030101010101" pitchFamily="2" charset="-122"/>
                <a:ea typeface="宋体" panose="02010600030101010101" pitchFamily="2" charset="-122"/>
              </a:rPr>
              <a:t>了一幅灰度图及其所对应的灰度直方图。易见，灰度直方图是一个</a:t>
            </a:r>
            <a:r>
              <a:rPr lang="zh-CN" altLang="en-US" sz="1800" dirty="0" smtClean="0">
                <a:latin typeface="宋体" panose="02010600030101010101" pitchFamily="2" charset="-122"/>
                <a:ea typeface="宋体" panose="02010600030101010101" pitchFamily="2" charset="-122"/>
              </a:rPr>
              <a:t>二维</a:t>
            </a:r>
            <a:r>
              <a:rPr lang="zh-CN" altLang="en-US" sz="1800" dirty="0">
                <a:latin typeface="宋体" panose="02010600030101010101" pitchFamily="2" charset="-122"/>
                <a:ea typeface="宋体" panose="02010600030101010101" pitchFamily="2" charset="-122"/>
              </a:rPr>
              <a:t>的统计图表。从数学上来说，它描绘了图像各灰度值的统计特性，显示了各个</a:t>
            </a:r>
            <a:r>
              <a:rPr lang="zh-CN" altLang="en-US" sz="1800" dirty="0" smtClean="0">
                <a:latin typeface="宋体" panose="02010600030101010101" pitchFamily="2" charset="-122"/>
                <a:ea typeface="宋体" panose="02010600030101010101" pitchFamily="2" charset="-122"/>
              </a:rPr>
              <a:t>灰度值</a:t>
            </a:r>
            <a:r>
              <a:rPr lang="zh-CN" altLang="en-US" sz="1800" dirty="0">
                <a:latin typeface="宋体" panose="02010600030101010101" pitchFamily="2" charset="-122"/>
                <a:ea typeface="宋体" panose="02010600030101010101" pitchFamily="2" charset="-122"/>
              </a:rPr>
              <a:t>出现的次数或概率。从图形上来说</a:t>
            </a:r>
            <a:r>
              <a:rPr lang="en-US" altLang="zh-CN" sz="1800" dirty="0">
                <a:latin typeface="宋体" panose="02010600030101010101" pitchFamily="2" charset="-122"/>
                <a:ea typeface="宋体" panose="02010600030101010101" pitchFamily="2" charset="-122"/>
              </a:rPr>
              <a:t>,</a:t>
            </a:r>
            <a:r>
              <a:rPr lang="zh-CN" altLang="en-US" sz="1800" dirty="0">
                <a:latin typeface="宋体" panose="02010600030101010101" pitchFamily="2" charset="-122"/>
                <a:ea typeface="宋体" panose="02010600030101010101" pitchFamily="2" charset="-122"/>
              </a:rPr>
              <a:t>其</a:t>
            </a:r>
            <a:r>
              <a:rPr lang="zh-CN" altLang="en-US" sz="1800" dirty="0">
                <a:solidFill>
                  <a:srgbClr val="7030A0"/>
                </a:solidFill>
                <a:latin typeface="宋体" panose="02010600030101010101" pitchFamily="2" charset="-122"/>
                <a:ea typeface="宋体" panose="02010600030101010101" pitchFamily="2" charset="-122"/>
              </a:rPr>
              <a:t>横坐标表示图像的灰度值</a:t>
            </a:r>
            <a:r>
              <a:rPr lang="zh-CN" altLang="en-US" sz="1800" dirty="0">
                <a:latin typeface="宋体" panose="02010600030101010101" pitchFamily="2" charset="-122"/>
                <a:ea typeface="宋体" panose="02010600030101010101" pitchFamily="2" charset="-122"/>
              </a:rPr>
              <a:t>，取值范围是</a:t>
            </a:r>
            <a:r>
              <a:rPr lang="en-US" altLang="zh-CN" sz="1800" dirty="0">
                <a:latin typeface="宋体" panose="02010600030101010101" pitchFamily="2" charset="-122"/>
                <a:ea typeface="宋体" panose="02010600030101010101" pitchFamily="2" charset="-122"/>
              </a:rPr>
              <a:t>0〜255; </a:t>
            </a:r>
            <a:r>
              <a:rPr lang="zh-CN" altLang="en-US" sz="1800" dirty="0">
                <a:latin typeface="宋体" panose="02010600030101010101" pitchFamily="2" charset="-122"/>
                <a:ea typeface="宋体" panose="02010600030101010101" pitchFamily="2" charset="-122"/>
              </a:rPr>
              <a:t>其</a:t>
            </a:r>
            <a:r>
              <a:rPr lang="zh-CN" altLang="en-US" sz="1800" dirty="0">
                <a:solidFill>
                  <a:srgbClr val="7030A0"/>
                </a:solidFill>
                <a:latin typeface="宋体" panose="02010600030101010101" pitchFamily="2" charset="-122"/>
                <a:ea typeface="宋体" panose="02010600030101010101" pitchFamily="2" charset="-122"/>
              </a:rPr>
              <a:t>纵坐标</a:t>
            </a:r>
            <a:r>
              <a:rPr lang="zh-CN" altLang="en-US" sz="1800" dirty="0">
                <a:latin typeface="宋体" panose="02010600030101010101" pitchFamily="2" charset="-122"/>
                <a:ea typeface="宋体" panose="02010600030101010101" pitchFamily="2" charset="-122"/>
              </a:rPr>
              <a:t>则通过高度来</a:t>
            </a:r>
            <a:r>
              <a:rPr lang="zh-CN" altLang="en-US" sz="1800" dirty="0">
                <a:solidFill>
                  <a:srgbClr val="7030A0"/>
                </a:solidFill>
                <a:latin typeface="宋体" panose="02010600030101010101" pitchFamily="2" charset="-122"/>
                <a:ea typeface="宋体" panose="02010600030101010101" pitchFamily="2" charset="-122"/>
              </a:rPr>
              <a:t>表示</a:t>
            </a:r>
            <a:r>
              <a:rPr lang="zh-CN" altLang="en-US" sz="1800" dirty="0">
                <a:latin typeface="宋体" panose="02010600030101010101" pitchFamily="2" charset="-122"/>
                <a:ea typeface="宋体" panose="02010600030101010101" pitchFamily="2" charset="-122"/>
              </a:rPr>
              <a:t>出现次数的多少或者</a:t>
            </a:r>
            <a:r>
              <a:rPr lang="zh-CN" altLang="en-US" sz="1800" dirty="0">
                <a:solidFill>
                  <a:srgbClr val="7030A0"/>
                </a:solidFill>
                <a:latin typeface="宋体" panose="02010600030101010101" pitchFamily="2" charset="-122"/>
                <a:ea typeface="宋体" panose="02010600030101010101" pitchFamily="2" charset="-122"/>
              </a:rPr>
              <a:t>概率</a:t>
            </a:r>
            <a:r>
              <a:rPr lang="zh-CN" altLang="en-US" sz="1800" dirty="0">
                <a:latin typeface="宋体" panose="02010600030101010101" pitchFamily="2" charset="-122"/>
                <a:ea typeface="宋体" panose="02010600030101010101" pitchFamily="2" charset="-122"/>
              </a:rPr>
              <a:t>的高低。在本章中，纵坐标</a:t>
            </a:r>
            <a:r>
              <a:rPr lang="zh-CN" altLang="en-US" sz="1800" dirty="0" smtClean="0">
                <a:latin typeface="宋体" panose="02010600030101010101" pitchFamily="2" charset="-122"/>
                <a:ea typeface="宋体" panose="02010600030101010101" pitchFamily="2" charset="-122"/>
              </a:rPr>
              <a:t>表示像素</a:t>
            </a:r>
            <a:r>
              <a:rPr lang="zh-CN" altLang="en-US" sz="1800" dirty="0">
                <a:latin typeface="宋体" panose="02010600030101010101" pitchFamily="2" charset="-122"/>
                <a:ea typeface="宋体" panose="02010600030101010101" pitchFamily="2" charset="-122"/>
              </a:rPr>
              <a:t>出现的次数，最大值为该图像在</a:t>
            </a:r>
            <a:r>
              <a:rPr lang="en-US" altLang="zh-CN" sz="1800" dirty="0">
                <a:latin typeface="宋体" panose="02010600030101010101" pitchFamily="2" charset="-122"/>
                <a:ea typeface="宋体" panose="02010600030101010101" pitchFamily="2" charset="-122"/>
              </a:rPr>
              <a:t>0-255</a:t>
            </a:r>
            <a:r>
              <a:rPr lang="zh-CN" altLang="en-US" sz="1800" dirty="0">
                <a:latin typeface="宋体" panose="02010600030101010101" pitchFamily="2" charset="-122"/>
                <a:ea typeface="宋体" panose="02010600030101010101" pitchFamily="2" charset="-122"/>
              </a:rPr>
              <a:t>阶灰度上分布像素出现次数的最大值。</a:t>
            </a:r>
            <a:endParaRPr lang="en-US" altLang="zh-CN" sz="1800" dirty="0" smtClean="0">
              <a:solidFill>
                <a:srgbClr val="7030A0"/>
              </a:solidFill>
              <a:latin typeface="宋体" panose="02010600030101010101" pitchFamily="2" charset="-122"/>
              <a:ea typeface="宋体" panose="02010600030101010101" pitchFamily="2" charset="-122"/>
            </a:endParaRPr>
          </a:p>
          <a:p>
            <a:pPr algn="l"/>
            <a:endParaRPr lang="en-US" altLang="zh-CN" sz="2200" dirty="0" smtClean="0"/>
          </a:p>
          <a:p>
            <a:pPr marL="342900" indent="-342900" algn="l">
              <a:buFont typeface="Wingdings" panose="05000000000000000000" pitchFamily="2" charset="2"/>
              <a:buChar char="u"/>
            </a:pPr>
            <a:endParaRPr lang="en-US" altLang="zh-CN" sz="2200"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zh-CN" altLang="en-US" dirty="0"/>
          </a:p>
        </p:txBody>
      </p:sp>
      <p:sp>
        <p:nvSpPr>
          <p:cNvPr id="2" name="文本框 1"/>
          <p:cNvSpPr txBox="1"/>
          <p:nvPr/>
        </p:nvSpPr>
        <p:spPr>
          <a:xfrm>
            <a:off x="3931920" y="284480"/>
            <a:ext cx="5842000" cy="369332"/>
          </a:xfrm>
          <a:prstGeom prst="rect">
            <a:avLst/>
          </a:prstGeom>
          <a:noFill/>
        </p:spPr>
        <p:txBody>
          <a:bodyPr wrap="square" rtlCol="0">
            <a:spAutoFit/>
          </a:bodyPr>
          <a:lstStyle/>
          <a:p>
            <a:pPr algn="ctr"/>
            <a:r>
              <a:rPr lang="en-US" altLang="zh-CN" dirty="0">
                <a:solidFill>
                  <a:srgbClr val="7030A0"/>
                </a:solidFill>
                <a:latin typeface="宋体" panose="02010600030101010101" pitchFamily="2" charset="-122"/>
                <a:ea typeface="宋体" panose="02010600030101010101" pitchFamily="2" charset="-122"/>
              </a:rPr>
              <a:t>2</a:t>
            </a:r>
            <a:r>
              <a:rPr lang="en-US" altLang="zh-CN" dirty="0" smtClean="0">
                <a:solidFill>
                  <a:srgbClr val="7030A0"/>
                </a:solidFill>
                <a:latin typeface="宋体" panose="02010600030101010101" pitchFamily="2" charset="-122"/>
                <a:ea typeface="宋体" panose="02010600030101010101" pitchFamily="2" charset="-122"/>
              </a:rPr>
              <a:t>.1 </a:t>
            </a:r>
            <a:r>
              <a:rPr lang="zh-CN" altLang="en-US" dirty="0" smtClean="0">
                <a:solidFill>
                  <a:srgbClr val="7030A0"/>
                </a:solidFill>
                <a:latin typeface="宋体" panose="02010600030101010101" pitchFamily="2" charset="-122"/>
                <a:ea typeface="宋体" panose="02010600030101010101" pitchFamily="2" charset="-122"/>
              </a:rPr>
              <a:t>灰度直方图 </a:t>
            </a:r>
            <a:r>
              <a:rPr lang="en-US" altLang="zh-CN" dirty="0" smtClean="0">
                <a:solidFill>
                  <a:srgbClr val="7030A0"/>
                </a:solidFill>
                <a:latin typeface="宋体" panose="02010600030101010101" pitchFamily="2" charset="-122"/>
                <a:ea typeface="宋体" panose="02010600030101010101" pitchFamily="2" charset="-122"/>
              </a:rPr>
              <a:t>· </a:t>
            </a:r>
            <a:r>
              <a:rPr lang="en-US" altLang="zh-CN" dirty="0">
                <a:solidFill>
                  <a:srgbClr val="7030A0"/>
                </a:solidFill>
                <a:latin typeface="宋体" panose="02010600030101010101" pitchFamily="2" charset="-122"/>
                <a:ea typeface="宋体" panose="02010600030101010101" pitchFamily="2" charset="-122"/>
              </a:rPr>
              <a:t>2</a:t>
            </a:r>
            <a:r>
              <a:rPr lang="en-US" altLang="zh-CN" dirty="0" smtClean="0">
                <a:solidFill>
                  <a:srgbClr val="7030A0"/>
                </a:solidFill>
                <a:latin typeface="宋体" panose="02010600030101010101" pitchFamily="2" charset="-122"/>
                <a:ea typeface="宋体" panose="02010600030101010101" pitchFamily="2" charset="-122"/>
              </a:rPr>
              <a:t>.1.1 </a:t>
            </a:r>
            <a:r>
              <a:rPr lang="zh-CN" altLang="en-US" dirty="0" smtClean="0">
                <a:solidFill>
                  <a:srgbClr val="7030A0"/>
                </a:solidFill>
                <a:latin typeface="宋体" panose="02010600030101010101" pitchFamily="2" charset="-122"/>
                <a:ea typeface="宋体" panose="02010600030101010101" pitchFamily="2" charset="-122"/>
              </a:rPr>
              <a:t>灰度直方图简介</a:t>
            </a:r>
            <a:endParaRPr lang="zh-CN" altLang="en-US" dirty="0">
              <a:solidFill>
                <a:srgbClr val="7030A0"/>
              </a:solidFill>
            </a:endParaRPr>
          </a:p>
        </p:txBody>
      </p:sp>
      <p:pic>
        <p:nvPicPr>
          <p:cNvPr id="6" name="Shape 89"/>
          <p:cNvPicPr/>
          <p:nvPr/>
        </p:nvPicPr>
        <p:blipFill>
          <a:blip r:embed="rId2"/>
          <a:stretch/>
        </p:blipFill>
        <p:spPr>
          <a:xfrm>
            <a:off x="2880360" y="3893185"/>
            <a:ext cx="2103120" cy="2078990"/>
          </a:xfrm>
          <a:prstGeom prst="rect">
            <a:avLst/>
          </a:prstGeom>
        </p:spPr>
      </p:pic>
      <p:pic>
        <p:nvPicPr>
          <p:cNvPr id="7" name="Shape 91"/>
          <p:cNvPicPr/>
          <p:nvPr/>
        </p:nvPicPr>
        <p:blipFill>
          <a:blip r:embed="rId3"/>
          <a:stretch/>
        </p:blipFill>
        <p:spPr>
          <a:xfrm>
            <a:off x="5252720" y="3893185"/>
            <a:ext cx="2621280" cy="2145665"/>
          </a:xfrm>
          <a:prstGeom prst="rect">
            <a:avLst/>
          </a:prstGeom>
        </p:spPr>
      </p:pic>
    </p:spTree>
    <p:extLst>
      <p:ext uri="{BB962C8B-B14F-4D97-AF65-F5344CB8AC3E}">
        <p14:creationId xmlns:p14="http://schemas.microsoft.com/office/powerpoint/2010/main" val="384036147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F428643-1191-2961-D654-E31A8D0E4933}"/>
              </a:ext>
            </a:extLst>
          </p:cNvPr>
          <p:cNvSpPr>
            <a:spLocks noGrp="1"/>
          </p:cNvSpPr>
          <p:nvPr>
            <p:ph type="ctrTitle"/>
          </p:nvPr>
        </p:nvSpPr>
        <p:spPr>
          <a:xfrm>
            <a:off x="1300480" y="1026160"/>
            <a:ext cx="9144000" cy="508000"/>
          </a:xfrm>
        </p:spPr>
        <p:txBody>
          <a:bodyPr/>
          <a:lstStyle/>
          <a:p>
            <a:pPr marL="457200" indent="-457200" algn="l">
              <a:buFont typeface="Wingdings" panose="05000000000000000000" pitchFamily="2" charset="2"/>
              <a:buChar char="Ø"/>
            </a:pPr>
            <a:r>
              <a:rPr lang="zh-CN" altLang="en-US" sz="2800" dirty="0" smtClean="0">
                <a:latin typeface="宋体" panose="02010600030101010101" pitchFamily="2" charset="-122"/>
                <a:ea typeface="宋体" panose="02010600030101010101" pitchFamily="2" charset="-122"/>
              </a:rPr>
              <a:t>灰度</a:t>
            </a:r>
            <a:r>
              <a:rPr lang="zh-CN" altLang="en-US" sz="2800" dirty="0">
                <a:latin typeface="宋体" panose="02010600030101010101" pitchFamily="2" charset="-122"/>
                <a:ea typeface="宋体" panose="02010600030101010101" pitchFamily="2" charset="-122"/>
              </a:rPr>
              <a:t>直方图</a:t>
            </a:r>
            <a:r>
              <a:rPr lang="zh-CN" altLang="en-US" sz="2800" dirty="0" smtClean="0">
                <a:latin typeface="宋体" panose="02010600030101010101" pitchFamily="2" charset="-122"/>
                <a:ea typeface="宋体" panose="02010600030101010101" pitchFamily="2" charset="-122"/>
              </a:rPr>
              <a:t>简介</a:t>
            </a:r>
            <a:r>
              <a:rPr lang="en-US" altLang="zh-CN" sz="2800" dirty="0" smtClean="0">
                <a:latin typeface="宋体" panose="02010600030101010101" pitchFamily="2" charset="-122"/>
                <a:ea typeface="宋体" panose="02010600030101010101" pitchFamily="2" charset="-122"/>
              </a:rPr>
              <a:t>·</a:t>
            </a:r>
            <a:r>
              <a:rPr lang="zh-CN" altLang="en-US" sz="2800" dirty="0" smtClean="0">
                <a:solidFill>
                  <a:srgbClr val="7030A0"/>
                </a:solidFill>
                <a:latin typeface="宋体" panose="02010600030101010101" pitchFamily="2" charset="-122"/>
                <a:ea typeface="宋体" panose="02010600030101010101" pitchFamily="2" charset="-122"/>
              </a:rPr>
              <a:t>灰度</a:t>
            </a:r>
            <a:r>
              <a:rPr lang="en-US" altLang="zh-CN" sz="2800" dirty="0" smtClean="0">
                <a:solidFill>
                  <a:srgbClr val="7030A0"/>
                </a:solidFill>
                <a:latin typeface="宋体" panose="02010600030101010101" pitchFamily="2" charset="-122"/>
                <a:ea typeface="宋体" panose="02010600030101010101" pitchFamily="2" charset="-122"/>
              </a:rPr>
              <a:t>VS</a:t>
            </a:r>
            <a:r>
              <a:rPr lang="zh-CN" altLang="en-US" sz="2800" dirty="0" smtClean="0">
                <a:solidFill>
                  <a:srgbClr val="7030A0"/>
                </a:solidFill>
                <a:latin typeface="宋体" panose="02010600030101010101" pitchFamily="2" charset="-122"/>
                <a:ea typeface="宋体" panose="02010600030101010101" pitchFamily="2" charset="-122"/>
              </a:rPr>
              <a:t>亮度</a:t>
            </a:r>
            <a:endParaRPr lang="zh-CN" altLang="en-US" sz="2800" dirty="0">
              <a:solidFill>
                <a:srgbClr val="7030A0"/>
              </a:solidFill>
              <a:latin typeface="宋体" panose="02010600030101010101" pitchFamily="2" charset="-122"/>
              <a:ea typeface="宋体" panose="02010600030101010101" pitchFamily="2" charset="-122"/>
            </a:endParaRPr>
          </a:p>
        </p:txBody>
      </p:sp>
      <p:sp>
        <p:nvSpPr>
          <p:cNvPr id="5" name="副标题 4">
            <a:extLst>
              <a:ext uri="{FF2B5EF4-FFF2-40B4-BE49-F238E27FC236}">
                <a16:creationId xmlns:a16="http://schemas.microsoft.com/office/drawing/2014/main" id="{CD245243-235F-F38A-7F70-7BA3FBF4ECE0}"/>
              </a:ext>
            </a:extLst>
          </p:cNvPr>
          <p:cNvSpPr>
            <a:spLocks noGrp="1"/>
          </p:cNvSpPr>
          <p:nvPr>
            <p:ph type="subTitle" idx="1"/>
          </p:nvPr>
        </p:nvSpPr>
        <p:spPr>
          <a:xfrm>
            <a:off x="1300480" y="1702118"/>
            <a:ext cx="9144000" cy="4068762"/>
          </a:xfrm>
        </p:spPr>
        <p:txBody>
          <a:bodyPr/>
          <a:lstStyle/>
          <a:p>
            <a:pPr marL="342900" indent="-342900" algn="l">
              <a:buFont typeface="Wingdings" panose="05000000000000000000" pitchFamily="2" charset="2"/>
              <a:buChar char="u"/>
            </a:pPr>
            <a:endParaRPr lang="en-US" altLang="zh-CN" sz="1800" dirty="0" smtClean="0">
              <a:latin typeface="宋体" panose="02010600030101010101" pitchFamily="2" charset="-122"/>
              <a:ea typeface="宋体" panose="02010600030101010101" pitchFamily="2" charset="-122"/>
            </a:endParaRPr>
          </a:p>
          <a:p>
            <a:pPr marL="342900" indent="-342900" algn="l">
              <a:buFont typeface="Wingdings" panose="05000000000000000000" pitchFamily="2" charset="2"/>
              <a:buChar char="u"/>
            </a:pPr>
            <a:r>
              <a:rPr lang="zh-CN" altLang="en-US" sz="1800" dirty="0" smtClean="0">
                <a:latin typeface="宋体" panose="02010600030101010101" pitchFamily="2" charset="-122"/>
                <a:ea typeface="宋体" panose="02010600030101010101" pitchFamily="2" charset="-122"/>
              </a:rPr>
              <a:t>如</a:t>
            </a:r>
            <a:r>
              <a:rPr lang="zh-CN" altLang="en-US" sz="1800" dirty="0">
                <a:latin typeface="宋体" panose="02010600030101010101" pitchFamily="2" charset="-122"/>
                <a:ea typeface="宋体" panose="02010600030101010101" pitchFamily="2" charset="-122"/>
              </a:rPr>
              <a:t>下</a:t>
            </a:r>
            <a:r>
              <a:rPr lang="zh-CN" altLang="en-US" sz="1800" dirty="0" smtClean="0">
                <a:latin typeface="宋体" panose="02010600030101010101" pitchFamily="2" charset="-122"/>
                <a:ea typeface="宋体" panose="02010600030101010101" pitchFamily="2" charset="-122"/>
              </a:rPr>
              <a:t>图所示，左右两</a:t>
            </a:r>
            <a:r>
              <a:rPr lang="zh-CN" altLang="en-US" sz="1800" dirty="0">
                <a:latin typeface="宋体" panose="02010600030101010101" pitchFamily="2" charset="-122"/>
                <a:ea typeface="宋体" panose="02010600030101010101" pitchFamily="2" charset="-122"/>
              </a:rPr>
              <a:t>图分别为原始图像经</a:t>
            </a:r>
            <a:r>
              <a:rPr lang="zh-CN" altLang="en-US" sz="1800" dirty="0" smtClean="0">
                <a:latin typeface="宋体" panose="02010600030101010101" pitchFamily="2" charset="-122"/>
                <a:ea typeface="宋体" panose="02010600030101010101" pitchFamily="2" charset="-122"/>
              </a:rPr>
              <a:t>处理后</a:t>
            </a:r>
            <a:r>
              <a:rPr lang="zh-CN" altLang="en-US" sz="1800" dirty="0">
                <a:latin typeface="宋体" panose="02010600030101010101" pitchFamily="2" charset="-122"/>
                <a:ea typeface="宋体" panose="02010600030101010101" pitchFamily="2" charset="-122"/>
              </a:rPr>
              <a:t>得到的高亮度和低亮度</a:t>
            </a:r>
            <a:r>
              <a:rPr lang="zh-CN" altLang="en-US" sz="1800" dirty="0" smtClean="0">
                <a:latin typeface="宋体" panose="02010600030101010101" pitchFamily="2" charset="-122"/>
                <a:ea typeface="宋体" panose="02010600030101010101" pitchFamily="2" charset="-122"/>
              </a:rPr>
              <a:t>图像及对应的灰度</a:t>
            </a:r>
            <a:r>
              <a:rPr lang="zh-CN" altLang="en-US" sz="1800" dirty="0">
                <a:latin typeface="宋体" panose="02010600030101010101" pitchFamily="2" charset="-122"/>
                <a:ea typeface="宋体" panose="02010600030101010101" pitchFamily="2" charset="-122"/>
              </a:rPr>
              <a:t>直方图</a:t>
            </a:r>
            <a:r>
              <a:rPr lang="zh-CN" altLang="en-US" sz="1800" dirty="0" smtClean="0">
                <a:latin typeface="宋体" panose="02010600030101010101" pitchFamily="2" charset="-122"/>
                <a:ea typeface="宋体" panose="02010600030101010101" pitchFamily="2" charset="-122"/>
              </a:rPr>
              <a:t>。在</a:t>
            </a:r>
            <a:r>
              <a:rPr lang="zh-CN" altLang="en-US" sz="1800" dirty="0">
                <a:latin typeface="宋体" panose="02010600030101010101" pitchFamily="2" charset="-122"/>
                <a:ea typeface="宋体" panose="02010600030101010101" pitchFamily="2" charset="-122"/>
              </a:rPr>
              <a:t>高亮度图像的直方图中，像素主要集中在灰度高的一侧</a:t>
            </a:r>
            <a:r>
              <a:rPr lang="zh-CN" altLang="en-US" sz="1800" dirty="0" smtClean="0">
                <a:latin typeface="宋体" panose="02010600030101010101" pitchFamily="2" charset="-122"/>
                <a:ea typeface="宋体" panose="02010600030101010101" pitchFamily="2" charset="-122"/>
              </a:rPr>
              <a:t>。</a:t>
            </a:r>
            <a:r>
              <a:rPr lang="en-US" altLang="zh-CN" sz="1800" dirty="0" smtClean="0">
                <a:latin typeface="宋体" panose="02010600030101010101" pitchFamily="2" charset="-122"/>
                <a:ea typeface="宋体" panose="02010600030101010101" pitchFamily="2" charset="-122"/>
              </a:rPr>
              <a:t>8</a:t>
            </a:r>
            <a:r>
              <a:rPr lang="zh-CN" altLang="en-US" sz="1800" dirty="0">
                <a:latin typeface="宋体" panose="02010600030101010101" pitchFamily="2" charset="-122"/>
                <a:ea typeface="宋体" panose="02010600030101010101" pitchFamily="2" charset="-122"/>
              </a:rPr>
              <a:t>位灰度图像能够表示从黑到白总共</a:t>
            </a:r>
            <a:r>
              <a:rPr lang="en-US" altLang="zh-CN" sz="1800" dirty="0">
                <a:latin typeface="宋体" panose="02010600030101010101" pitchFamily="2" charset="-122"/>
                <a:ea typeface="宋体" panose="02010600030101010101" pitchFamily="2" charset="-122"/>
              </a:rPr>
              <a:t>256</a:t>
            </a:r>
            <a:r>
              <a:rPr lang="zh-CN" altLang="en-US" sz="1800" dirty="0">
                <a:latin typeface="宋体" panose="02010600030101010101" pitchFamily="2" charset="-122"/>
                <a:ea typeface="宋体" panose="02010600030101010101" pitchFamily="2" charset="-122"/>
              </a:rPr>
              <a:t>个灰度等级，即灰度取值范围为</a:t>
            </a:r>
            <a:r>
              <a:rPr lang="en-US" altLang="zh-CN" sz="1800" dirty="0">
                <a:latin typeface="宋体" panose="02010600030101010101" pitchFamily="2" charset="-122"/>
                <a:ea typeface="宋体" panose="02010600030101010101" pitchFamily="2" charset="-122"/>
              </a:rPr>
              <a:t>0-255, </a:t>
            </a:r>
            <a:r>
              <a:rPr lang="zh-CN" altLang="en-US" sz="1800" dirty="0">
                <a:latin typeface="宋体" panose="02010600030101010101" pitchFamily="2" charset="-122"/>
                <a:ea typeface="宋体" panose="02010600030101010101" pitchFamily="2" charset="-122"/>
              </a:rPr>
              <a:t>其中</a:t>
            </a:r>
            <a:r>
              <a:rPr lang="en-US" altLang="zh-CN" sz="1800" dirty="0">
                <a:latin typeface="宋体" panose="02010600030101010101" pitchFamily="2" charset="-122"/>
                <a:ea typeface="宋体" panose="02010600030101010101" pitchFamily="2" charset="-122"/>
              </a:rPr>
              <a:t>0</a:t>
            </a:r>
            <a:r>
              <a:rPr lang="zh-CN" altLang="en-US" sz="1800" dirty="0">
                <a:latin typeface="宋体" panose="02010600030101010101" pitchFamily="2" charset="-122"/>
                <a:ea typeface="宋体" panose="02010600030101010101" pitchFamily="2" charset="-122"/>
              </a:rPr>
              <a:t>表示黑色，</a:t>
            </a:r>
            <a:r>
              <a:rPr lang="en-US" altLang="zh-CN" sz="1800" dirty="0">
                <a:latin typeface="宋体" panose="02010600030101010101" pitchFamily="2" charset="-122"/>
                <a:ea typeface="宋体" panose="02010600030101010101" pitchFamily="2" charset="-122"/>
              </a:rPr>
              <a:t>255</a:t>
            </a:r>
            <a:r>
              <a:rPr lang="zh-CN" altLang="en-US" sz="1800" dirty="0">
                <a:latin typeface="宋体" panose="02010600030101010101" pitchFamily="2" charset="-122"/>
                <a:ea typeface="宋体" panose="02010600030101010101" pitchFamily="2" charset="-122"/>
              </a:rPr>
              <a:t>表示白色。对于</a:t>
            </a:r>
            <a:r>
              <a:rPr lang="zh-CN" altLang="en-US" sz="1800" u="sng" dirty="0">
                <a:solidFill>
                  <a:srgbClr val="7030A0"/>
                </a:solidFill>
                <a:latin typeface="宋体" panose="02010600030101010101" pitchFamily="2" charset="-122"/>
                <a:ea typeface="宋体" panose="02010600030101010101" pitchFamily="2" charset="-122"/>
              </a:rPr>
              <a:t>高亮度图像</a:t>
            </a:r>
            <a:r>
              <a:rPr lang="zh-CN" altLang="en-US" sz="1800" dirty="0">
                <a:latin typeface="宋体" panose="02010600030101010101" pitchFamily="2" charset="-122"/>
                <a:ea typeface="宋体" panose="02010600030101010101" pitchFamily="2" charset="-122"/>
              </a:rPr>
              <a:t>而言，整个画面的颜色偏亮，所以</a:t>
            </a:r>
            <a:r>
              <a:rPr lang="zh-CN" altLang="en-US" sz="1800" dirty="0" smtClean="0">
                <a:latin typeface="宋体" panose="02010600030101010101" pitchFamily="2" charset="-122"/>
                <a:ea typeface="宋体" panose="02010600030101010101" pitchFamily="2" charset="-122"/>
              </a:rPr>
              <a:t>灰度</a:t>
            </a:r>
            <a:r>
              <a:rPr lang="zh-CN" altLang="en-US" sz="1800" dirty="0">
                <a:latin typeface="宋体" panose="02010600030101010101" pitchFamily="2" charset="-122"/>
                <a:ea typeface="宋体" panose="02010600030101010101" pitchFamily="2" charset="-122"/>
              </a:rPr>
              <a:t>直方图偏向</a:t>
            </a:r>
            <a:r>
              <a:rPr lang="zh-CN" altLang="en-US" sz="1800" u="sng" dirty="0">
                <a:solidFill>
                  <a:srgbClr val="7030A0"/>
                </a:solidFill>
                <a:latin typeface="宋体" panose="02010600030101010101" pitchFamily="2" charset="-122"/>
                <a:ea typeface="宋体" panose="02010600030101010101" pitchFamily="2" charset="-122"/>
              </a:rPr>
              <a:t>灰度高</a:t>
            </a:r>
            <a:r>
              <a:rPr lang="zh-CN" altLang="en-US" sz="1800" dirty="0">
                <a:latin typeface="宋体" panose="02010600030101010101" pitchFamily="2" charset="-122"/>
                <a:ea typeface="宋体" panose="02010600030101010101" pitchFamily="2" charset="-122"/>
              </a:rPr>
              <a:t>的一侧；相反，低亮度图像的直方图则偏向灰度较低的一侧</a:t>
            </a:r>
            <a:r>
              <a:rPr lang="zh-CN" altLang="en-US" sz="1800" dirty="0" smtClean="0">
                <a:latin typeface="宋体" panose="02010600030101010101" pitchFamily="2" charset="-122"/>
                <a:ea typeface="宋体" panose="02010600030101010101" pitchFamily="2" charset="-122"/>
              </a:rPr>
              <a:t>。</a:t>
            </a:r>
            <a:endParaRPr lang="en-US" altLang="zh-CN" sz="1800" dirty="0" smtClean="0">
              <a:solidFill>
                <a:srgbClr val="7030A0"/>
              </a:solidFill>
            </a:endParaRPr>
          </a:p>
          <a:p>
            <a:pPr algn="l"/>
            <a:endParaRPr lang="en-US" altLang="zh-CN" sz="2200" dirty="0" smtClean="0"/>
          </a:p>
          <a:p>
            <a:pPr marL="342900" indent="-342900" algn="l">
              <a:buFont typeface="Wingdings" panose="05000000000000000000" pitchFamily="2" charset="2"/>
              <a:buChar char="u"/>
            </a:pPr>
            <a:endParaRPr lang="en-US" altLang="zh-CN" sz="2200"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zh-CN" altLang="en-US" dirty="0"/>
          </a:p>
        </p:txBody>
      </p:sp>
      <p:sp>
        <p:nvSpPr>
          <p:cNvPr id="2" name="文本框 1"/>
          <p:cNvSpPr txBox="1"/>
          <p:nvPr/>
        </p:nvSpPr>
        <p:spPr>
          <a:xfrm>
            <a:off x="3931920" y="284480"/>
            <a:ext cx="5842000" cy="369332"/>
          </a:xfrm>
          <a:prstGeom prst="rect">
            <a:avLst/>
          </a:prstGeom>
          <a:noFill/>
        </p:spPr>
        <p:txBody>
          <a:bodyPr wrap="square" rtlCol="0">
            <a:spAutoFit/>
          </a:bodyPr>
          <a:lstStyle/>
          <a:p>
            <a:pPr algn="ctr"/>
            <a:r>
              <a:rPr lang="en-US" altLang="zh-CN" dirty="0">
                <a:solidFill>
                  <a:srgbClr val="7030A0"/>
                </a:solidFill>
                <a:latin typeface="宋体" panose="02010600030101010101" pitchFamily="2" charset="-122"/>
                <a:ea typeface="宋体" panose="02010600030101010101" pitchFamily="2" charset="-122"/>
              </a:rPr>
              <a:t>2</a:t>
            </a:r>
            <a:r>
              <a:rPr lang="en-US" altLang="zh-CN" dirty="0" smtClean="0">
                <a:solidFill>
                  <a:srgbClr val="7030A0"/>
                </a:solidFill>
                <a:latin typeface="宋体" panose="02010600030101010101" pitchFamily="2" charset="-122"/>
                <a:ea typeface="宋体" panose="02010600030101010101" pitchFamily="2" charset="-122"/>
              </a:rPr>
              <a:t>.1 </a:t>
            </a:r>
            <a:r>
              <a:rPr lang="zh-CN" altLang="en-US" dirty="0" smtClean="0">
                <a:solidFill>
                  <a:srgbClr val="7030A0"/>
                </a:solidFill>
                <a:latin typeface="宋体" panose="02010600030101010101" pitchFamily="2" charset="-122"/>
                <a:ea typeface="宋体" panose="02010600030101010101" pitchFamily="2" charset="-122"/>
              </a:rPr>
              <a:t>灰度直方图 </a:t>
            </a:r>
            <a:r>
              <a:rPr lang="en-US" altLang="zh-CN" dirty="0" smtClean="0">
                <a:solidFill>
                  <a:srgbClr val="7030A0"/>
                </a:solidFill>
                <a:latin typeface="宋体" panose="02010600030101010101" pitchFamily="2" charset="-122"/>
                <a:ea typeface="宋体" panose="02010600030101010101" pitchFamily="2" charset="-122"/>
              </a:rPr>
              <a:t>· </a:t>
            </a:r>
            <a:r>
              <a:rPr lang="en-US" altLang="zh-CN" dirty="0">
                <a:solidFill>
                  <a:srgbClr val="7030A0"/>
                </a:solidFill>
                <a:latin typeface="宋体" panose="02010600030101010101" pitchFamily="2" charset="-122"/>
                <a:ea typeface="宋体" panose="02010600030101010101" pitchFamily="2" charset="-122"/>
              </a:rPr>
              <a:t>2</a:t>
            </a:r>
            <a:r>
              <a:rPr lang="en-US" altLang="zh-CN" dirty="0" smtClean="0">
                <a:solidFill>
                  <a:srgbClr val="7030A0"/>
                </a:solidFill>
                <a:latin typeface="宋体" panose="02010600030101010101" pitchFamily="2" charset="-122"/>
                <a:ea typeface="宋体" panose="02010600030101010101" pitchFamily="2" charset="-122"/>
              </a:rPr>
              <a:t>.1.1 </a:t>
            </a:r>
            <a:r>
              <a:rPr lang="zh-CN" altLang="en-US" dirty="0" smtClean="0">
                <a:solidFill>
                  <a:srgbClr val="7030A0"/>
                </a:solidFill>
                <a:latin typeface="宋体" panose="02010600030101010101" pitchFamily="2" charset="-122"/>
                <a:ea typeface="宋体" panose="02010600030101010101" pitchFamily="2" charset="-122"/>
              </a:rPr>
              <a:t>灰度直方图简介</a:t>
            </a:r>
            <a:endParaRPr lang="zh-CN" altLang="en-US" dirty="0">
              <a:solidFill>
                <a:srgbClr val="7030A0"/>
              </a:solidFill>
            </a:endParaRPr>
          </a:p>
        </p:txBody>
      </p:sp>
      <p:pic>
        <p:nvPicPr>
          <p:cNvPr id="6" name="Picutre 95"/>
          <p:cNvPicPr/>
          <p:nvPr/>
        </p:nvPicPr>
        <p:blipFill rotWithShape="1">
          <a:blip r:embed="rId2"/>
          <a:srcRect r="345" b="50018"/>
          <a:stretch/>
        </p:blipFill>
        <p:spPr bwMode="auto">
          <a:xfrm>
            <a:off x="1495107" y="3736499"/>
            <a:ext cx="3857625" cy="1733550"/>
          </a:xfrm>
          <a:prstGeom prst="rect">
            <a:avLst/>
          </a:prstGeom>
          <a:ln>
            <a:noFill/>
          </a:ln>
          <a:extLst>
            <a:ext uri="{53640926-AAD7-44D8-BBD7-CCE9431645EC}">
              <a14:shadowObscured xmlns:a14="http://schemas.microsoft.com/office/drawing/2010/main"/>
            </a:ext>
          </a:extLst>
        </p:spPr>
      </p:pic>
      <p:pic>
        <p:nvPicPr>
          <p:cNvPr id="7" name="Picutre 95"/>
          <p:cNvPicPr/>
          <p:nvPr/>
        </p:nvPicPr>
        <p:blipFill rotWithShape="1">
          <a:blip r:embed="rId2"/>
          <a:srcRect l="-1" t="50531" r="590"/>
          <a:stretch/>
        </p:blipFill>
        <p:spPr bwMode="auto">
          <a:xfrm>
            <a:off x="6366510" y="3736499"/>
            <a:ext cx="3848100" cy="17157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492989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F428643-1191-2961-D654-E31A8D0E4933}"/>
              </a:ext>
            </a:extLst>
          </p:cNvPr>
          <p:cNvSpPr>
            <a:spLocks noGrp="1"/>
          </p:cNvSpPr>
          <p:nvPr>
            <p:ph type="ctrTitle"/>
          </p:nvPr>
        </p:nvSpPr>
        <p:spPr>
          <a:xfrm>
            <a:off x="1300480" y="1026160"/>
            <a:ext cx="9144000" cy="508000"/>
          </a:xfrm>
        </p:spPr>
        <p:txBody>
          <a:bodyPr/>
          <a:lstStyle/>
          <a:p>
            <a:pPr marL="457200" indent="-457200" algn="l">
              <a:buFont typeface="Wingdings" panose="05000000000000000000" pitchFamily="2" charset="2"/>
              <a:buChar char="Ø"/>
            </a:pPr>
            <a:r>
              <a:rPr lang="zh-CN" altLang="en-US" sz="2800" dirty="0" smtClean="0">
                <a:latin typeface="宋体" panose="02010600030101010101" pitchFamily="2" charset="-122"/>
                <a:ea typeface="宋体" panose="02010600030101010101" pitchFamily="2" charset="-122"/>
              </a:rPr>
              <a:t>灰度</a:t>
            </a:r>
            <a:r>
              <a:rPr lang="zh-CN" altLang="en-US" sz="2800" dirty="0">
                <a:latin typeface="宋体" panose="02010600030101010101" pitchFamily="2" charset="-122"/>
                <a:ea typeface="宋体" panose="02010600030101010101" pitchFamily="2" charset="-122"/>
              </a:rPr>
              <a:t>直方图</a:t>
            </a:r>
            <a:r>
              <a:rPr lang="zh-CN" altLang="en-US" sz="2800" dirty="0" smtClean="0">
                <a:latin typeface="宋体" panose="02010600030101010101" pitchFamily="2" charset="-122"/>
                <a:ea typeface="宋体" panose="02010600030101010101" pitchFamily="2" charset="-122"/>
              </a:rPr>
              <a:t>简介</a:t>
            </a:r>
            <a:r>
              <a:rPr lang="en-US" altLang="zh-CN" sz="2800" dirty="0" smtClean="0">
                <a:latin typeface="宋体" panose="02010600030101010101" pitchFamily="2" charset="-122"/>
                <a:ea typeface="宋体" panose="02010600030101010101" pitchFamily="2" charset="-122"/>
              </a:rPr>
              <a:t>·</a:t>
            </a:r>
            <a:r>
              <a:rPr lang="zh-CN" altLang="en-US" sz="2800" dirty="0" smtClean="0">
                <a:solidFill>
                  <a:srgbClr val="7030A0"/>
                </a:solidFill>
                <a:latin typeface="宋体" panose="02010600030101010101" pitchFamily="2" charset="-122"/>
                <a:ea typeface="宋体" panose="02010600030101010101" pitchFamily="2" charset="-122"/>
              </a:rPr>
              <a:t>灰度</a:t>
            </a:r>
            <a:r>
              <a:rPr lang="en-US" altLang="zh-CN" sz="2800" dirty="0" smtClean="0">
                <a:solidFill>
                  <a:srgbClr val="7030A0"/>
                </a:solidFill>
                <a:latin typeface="宋体" panose="02010600030101010101" pitchFamily="2" charset="-122"/>
                <a:ea typeface="宋体" panose="02010600030101010101" pitchFamily="2" charset="-122"/>
              </a:rPr>
              <a:t>VS</a:t>
            </a:r>
            <a:r>
              <a:rPr lang="zh-CN" altLang="en-US" sz="2800" dirty="0">
                <a:solidFill>
                  <a:srgbClr val="7030A0"/>
                </a:solidFill>
                <a:latin typeface="宋体" panose="02010600030101010101" pitchFamily="2" charset="-122"/>
                <a:ea typeface="宋体" panose="02010600030101010101" pitchFamily="2" charset="-122"/>
              </a:rPr>
              <a:t>对比度</a:t>
            </a:r>
          </a:p>
        </p:txBody>
      </p:sp>
      <p:sp>
        <p:nvSpPr>
          <p:cNvPr id="5" name="副标题 4">
            <a:extLst>
              <a:ext uri="{FF2B5EF4-FFF2-40B4-BE49-F238E27FC236}">
                <a16:creationId xmlns:a16="http://schemas.microsoft.com/office/drawing/2014/main" id="{CD245243-235F-F38A-7F70-7BA3FBF4ECE0}"/>
              </a:ext>
            </a:extLst>
          </p:cNvPr>
          <p:cNvSpPr>
            <a:spLocks noGrp="1"/>
          </p:cNvSpPr>
          <p:nvPr>
            <p:ph type="subTitle" idx="1"/>
          </p:nvPr>
        </p:nvSpPr>
        <p:spPr>
          <a:xfrm>
            <a:off x="1300480" y="1702118"/>
            <a:ext cx="9144000" cy="4068762"/>
          </a:xfrm>
        </p:spPr>
        <p:txBody>
          <a:bodyPr/>
          <a:lstStyle/>
          <a:p>
            <a:pPr marL="342900" indent="-342900" algn="l">
              <a:buFont typeface="Wingdings" panose="05000000000000000000" pitchFamily="2" charset="2"/>
              <a:buChar char="u"/>
            </a:pPr>
            <a:endParaRPr lang="en-US" altLang="zh-CN" sz="1800" dirty="0" smtClean="0">
              <a:latin typeface="宋体" panose="02010600030101010101" pitchFamily="2" charset="-122"/>
              <a:ea typeface="宋体" panose="02010600030101010101" pitchFamily="2" charset="-122"/>
            </a:endParaRPr>
          </a:p>
          <a:p>
            <a:pPr marL="342900" indent="-342900" algn="l">
              <a:buFont typeface="Wingdings" panose="05000000000000000000" pitchFamily="2" charset="2"/>
              <a:buChar char="u"/>
            </a:pPr>
            <a:r>
              <a:rPr lang="zh-CN" altLang="en-US" sz="1800" dirty="0" smtClean="0">
                <a:latin typeface="宋体" panose="02010600030101010101" pitchFamily="2" charset="-122"/>
                <a:ea typeface="宋体" panose="02010600030101010101" pitchFamily="2" charset="-122"/>
              </a:rPr>
              <a:t>如</a:t>
            </a:r>
            <a:r>
              <a:rPr lang="zh-CN" altLang="en-US" sz="1800" dirty="0">
                <a:latin typeface="宋体" panose="02010600030101010101" pitchFamily="2" charset="-122"/>
                <a:ea typeface="宋体" panose="02010600030101010101" pitchFamily="2" charset="-122"/>
              </a:rPr>
              <a:t>下</a:t>
            </a:r>
            <a:r>
              <a:rPr lang="zh-CN" altLang="en-US" sz="1800" dirty="0" smtClean="0">
                <a:latin typeface="宋体" panose="02010600030101010101" pitchFamily="2" charset="-122"/>
                <a:ea typeface="宋体" panose="02010600030101010101" pitchFamily="2" charset="-122"/>
              </a:rPr>
              <a:t>图所示，左右两</a:t>
            </a:r>
            <a:r>
              <a:rPr lang="zh-CN" altLang="en-US" sz="1800" dirty="0">
                <a:latin typeface="宋体" panose="02010600030101010101" pitchFamily="2" charset="-122"/>
                <a:ea typeface="宋体" panose="02010600030101010101" pitchFamily="2" charset="-122"/>
              </a:rPr>
              <a:t>图</a:t>
            </a:r>
            <a:r>
              <a:rPr lang="zh-CN" altLang="en-US" sz="1800" dirty="0" smtClean="0">
                <a:latin typeface="宋体" panose="02010600030101010101" pitchFamily="2" charset="-122"/>
                <a:ea typeface="宋体" panose="02010600030101010101" pitchFamily="2" charset="-122"/>
              </a:rPr>
              <a:t>分别</a:t>
            </a:r>
            <a:r>
              <a:rPr lang="zh-CN" altLang="en-US" sz="1800" dirty="0">
                <a:latin typeface="宋体" panose="02010600030101010101" pitchFamily="2" charset="-122"/>
                <a:ea typeface="宋体" panose="02010600030101010101" pitchFamily="2" charset="-122"/>
              </a:rPr>
              <a:t>为原始图像经处理后得到的高对比度和低对比度</a:t>
            </a:r>
            <a:r>
              <a:rPr lang="zh-CN" altLang="en-US" sz="1800" dirty="0" smtClean="0">
                <a:latin typeface="宋体" panose="02010600030101010101" pitchFamily="2" charset="-122"/>
                <a:ea typeface="宋体" panose="02010600030101010101" pitchFamily="2" charset="-122"/>
              </a:rPr>
              <a:t>图像及对应的灰度</a:t>
            </a:r>
            <a:r>
              <a:rPr lang="zh-CN" altLang="en-US" sz="1800" dirty="0">
                <a:latin typeface="宋体" panose="02010600030101010101" pitchFamily="2" charset="-122"/>
                <a:ea typeface="宋体" panose="02010600030101010101" pitchFamily="2" charset="-122"/>
              </a:rPr>
              <a:t>直方图</a:t>
            </a:r>
            <a:r>
              <a:rPr lang="zh-CN" altLang="en-US" sz="1800" dirty="0" smtClean="0">
                <a:latin typeface="宋体" panose="02010600030101010101" pitchFamily="2" charset="-122"/>
                <a:ea typeface="宋体" panose="02010600030101010101" pitchFamily="2" charset="-122"/>
              </a:rPr>
              <a:t>。在</a:t>
            </a:r>
            <a:r>
              <a:rPr lang="zh-CN" altLang="en-US" sz="1800" dirty="0">
                <a:solidFill>
                  <a:srgbClr val="7030A0"/>
                </a:solidFill>
                <a:latin typeface="宋体" panose="02010600030101010101" pitchFamily="2" charset="-122"/>
                <a:ea typeface="宋体" panose="02010600030101010101" pitchFamily="2" charset="-122"/>
              </a:rPr>
              <a:t>高对比度图像</a:t>
            </a:r>
            <a:r>
              <a:rPr lang="zh-CN" altLang="en-US" sz="1800" dirty="0">
                <a:latin typeface="宋体" panose="02010600030101010101" pitchFamily="2" charset="-122"/>
                <a:ea typeface="宋体" panose="02010600030101010101" pitchFamily="2" charset="-122"/>
              </a:rPr>
              <a:t>的直方图中，</a:t>
            </a:r>
            <a:r>
              <a:rPr lang="zh-CN" altLang="en-US" sz="1800" dirty="0">
                <a:solidFill>
                  <a:srgbClr val="7030A0"/>
                </a:solidFill>
                <a:latin typeface="宋体" panose="02010600030101010101" pitchFamily="2" charset="-122"/>
                <a:ea typeface="宋体" panose="02010600030101010101" pitchFamily="2" charset="-122"/>
              </a:rPr>
              <a:t>灰度的覆盖范围很广</a:t>
            </a:r>
            <a:r>
              <a:rPr lang="zh-CN" altLang="en-US" sz="1800" dirty="0">
                <a:latin typeface="宋体" panose="02010600030101010101" pitchFamily="2" charset="-122"/>
                <a:ea typeface="宋体" panose="02010600030101010101" pitchFamily="2" charset="-122"/>
              </a:rPr>
              <a:t>。图像</a:t>
            </a:r>
            <a:r>
              <a:rPr lang="zh-CN" altLang="en-US" sz="1800" dirty="0" smtClean="0">
                <a:latin typeface="宋体" panose="02010600030101010101" pitchFamily="2" charset="-122"/>
                <a:ea typeface="宋体" panose="02010600030101010101" pitchFamily="2" charset="-122"/>
              </a:rPr>
              <a:t>在任意</a:t>
            </a:r>
            <a:r>
              <a:rPr lang="zh-CN" altLang="en-US" sz="1800" dirty="0">
                <a:latin typeface="宋体" panose="02010600030101010101" pitchFamily="2" charset="-122"/>
                <a:ea typeface="宋体" panose="02010600030101010101" pitchFamily="2" charset="-122"/>
              </a:rPr>
              <a:t>一段灰度范围中都有一定的像素数量。高对比度图像的</a:t>
            </a:r>
            <a:r>
              <a:rPr lang="zh-CN" altLang="en-US" sz="1800" dirty="0">
                <a:solidFill>
                  <a:srgbClr val="7030A0"/>
                </a:solidFill>
                <a:latin typeface="宋体" panose="02010600030101010101" pitchFamily="2" charset="-122"/>
                <a:ea typeface="宋体" panose="02010600030101010101" pitchFamily="2" charset="-122"/>
              </a:rPr>
              <a:t>灰度分布</a:t>
            </a:r>
            <a:r>
              <a:rPr lang="zh-CN" altLang="en-US" sz="1800" dirty="0">
                <a:latin typeface="宋体" panose="02010600030101010101" pitchFamily="2" charset="-122"/>
                <a:ea typeface="宋体" panose="02010600030101010101" pitchFamily="2" charset="-122"/>
              </a:rPr>
              <a:t>相比其他图像</a:t>
            </a:r>
            <a:r>
              <a:rPr lang="zh-CN" altLang="en-US" sz="1800" dirty="0" smtClean="0">
                <a:latin typeface="宋体" panose="02010600030101010101" pitchFamily="2" charset="-122"/>
                <a:ea typeface="宋体" panose="02010600030101010101" pitchFamily="2" charset="-122"/>
              </a:rPr>
              <a:t>而言</a:t>
            </a:r>
            <a:r>
              <a:rPr lang="zh-CN" altLang="en-US" sz="1800" dirty="0">
                <a:latin typeface="宋体" panose="02010600030101010101" pitchFamily="2" charset="-122"/>
                <a:ea typeface="宋体" panose="02010600030101010101" pitchFamily="2" charset="-122"/>
              </a:rPr>
              <a:t>也更为</a:t>
            </a:r>
            <a:r>
              <a:rPr lang="zh-CN" altLang="en-US" sz="1800" dirty="0">
                <a:solidFill>
                  <a:srgbClr val="7030A0"/>
                </a:solidFill>
                <a:latin typeface="宋体" panose="02010600030101010101" pitchFamily="2" charset="-122"/>
                <a:ea typeface="宋体" panose="02010600030101010101" pitchFamily="2" charset="-122"/>
              </a:rPr>
              <a:t>均匀</a:t>
            </a:r>
            <a:r>
              <a:rPr lang="zh-CN" altLang="en-US" sz="1800" dirty="0">
                <a:latin typeface="宋体" panose="02010600030101010101" pitchFamily="2" charset="-122"/>
                <a:ea typeface="宋体" panose="02010600030101010101" pitchFamily="2" charset="-122"/>
              </a:rPr>
              <a:t>，整个</a:t>
            </a:r>
            <a:r>
              <a:rPr lang="zh-CN" altLang="en-US" sz="1800" dirty="0">
                <a:solidFill>
                  <a:srgbClr val="7030A0"/>
                </a:solidFill>
                <a:latin typeface="宋体" panose="02010600030101010101" pitchFamily="2" charset="-122"/>
                <a:ea typeface="宋体" panose="02010600030101010101" pitchFamily="2" charset="-122"/>
              </a:rPr>
              <a:t>直方图</a:t>
            </a:r>
            <a:r>
              <a:rPr lang="zh-CN" altLang="en-US" sz="1800" dirty="0">
                <a:latin typeface="宋体" panose="02010600030101010101" pitchFamily="2" charset="-122"/>
                <a:ea typeface="宋体" panose="02010600030101010101" pitchFamily="2" charset="-122"/>
              </a:rPr>
              <a:t>显得比较</a:t>
            </a:r>
            <a:r>
              <a:rPr lang="zh-CN" altLang="en-US" sz="1800" dirty="0">
                <a:solidFill>
                  <a:srgbClr val="7030A0"/>
                </a:solidFill>
                <a:latin typeface="宋体" panose="02010600030101010101" pitchFamily="2" charset="-122"/>
                <a:ea typeface="宋体" panose="02010600030101010101" pitchFamily="2" charset="-122"/>
              </a:rPr>
              <a:t>平滑</a:t>
            </a:r>
            <a:r>
              <a:rPr lang="zh-CN" altLang="en-US" sz="1800" dirty="0">
                <a:latin typeface="宋体" panose="02010600030101010101" pitchFamily="2" charset="-122"/>
                <a:ea typeface="宋体" panose="02010600030101010101" pitchFamily="2" charset="-122"/>
              </a:rPr>
              <a:t>；而低对比度图像的灰度则主要集中分布</a:t>
            </a:r>
            <a:r>
              <a:rPr lang="zh-CN" altLang="en-US" sz="1800" dirty="0" smtClean="0">
                <a:latin typeface="宋体" panose="02010600030101010101" pitchFamily="2" charset="-122"/>
                <a:ea typeface="宋体" panose="02010600030101010101" pitchFamily="2" charset="-122"/>
              </a:rPr>
              <a:t>在中间</a:t>
            </a:r>
            <a:r>
              <a:rPr lang="zh-CN" altLang="en-US" sz="1800" dirty="0">
                <a:latin typeface="宋体" panose="02010600030101010101" pitchFamily="2" charset="-122"/>
                <a:ea typeface="宋体" panose="02010600030101010101" pitchFamily="2" charset="-122"/>
              </a:rPr>
              <a:t>狭窄的区域，图像效果就像被冲淡了一样。对于彩色图像而言，对比度高的</a:t>
            </a:r>
            <a:r>
              <a:rPr lang="zh-CN" altLang="en-US" sz="1800" dirty="0" smtClean="0">
                <a:latin typeface="宋体" panose="02010600030101010101" pitchFamily="2" charset="-122"/>
                <a:ea typeface="宋体" panose="02010600030101010101" pitchFamily="2" charset="-122"/>
              </a:rPr>
              <a:t>图像颜色</a:t>
            </a:r>
            <a:r>
              <a:rPr lang="zh-CN" altLang="en-US" sz="1800" dirty="0">
                <a:latin typeface="宋体" panose="02010600030101010101" pitchFamily="2" charset="-122"/>
                <a:ea typeface="宋体" panose="02010600030101010101" pitchFamily="2" charset="-122"/>
              </a:rPr>
              <a:t>显得更加丰富、更加艳丽鲜亮，但是对比度低的图像则恰恰相反。</a:t>
            </a:r>
            <a:endParaRPr lang="en-US" altLang="zh-CN" sz="2200" dirty="0" smtClean="0"/>
          </a:p>
          <a:p>
            <a:pPr marL="342900" indent="-342900" algn="l">
              <a:buFont typeface="Wingdings" panose="05000000000000000000" pitchFamily="2" charset="2"/>
              <a:buChar char="u"/>
            </a:pPr>
            <a:endParaRPr lang="en-US" altLang="zh-CN" sz="2200"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zh-CN" altLang="en-US" dirty="0"/>
          </a:p>
        </p:txBody>
      </p:sp>
      <p:sp>
        <p:nvSpPr>
          <p:cNvPr id="2" name="文本框 1"/>
          <p:cNvSpPr txBox="1"/>
          <p:nvPr/>
        </p:nvSpPr>
        <p:spPr>
          <a:xfrm>
            <a:off x="3931920" y="284480"/>
            <a:ext cx="5842000" cy="369332"/>
          </a:xfrm>
          <a:prstGeom prst="rect">
            <a:avLst/>
          </a:prstGeom>
          <a:noFill/>
        </p:spPr>
        <p:txBody>
          <a:bodyPr wrap="square" rtlCol="0">
            <a:spAutoFit/>
          </a:bodyPr>
          <a:lstStyle/>
          <a:p>
            <a:pPr algn="ctr"/>
            <a:r>
              <a:rPr lang="en-US" altLang="zh-CN" dirty="0">
                <a:solidFill>
                  <a:srgbClr val="7030A0"/>
                </a:solidFill>
                <a:latin typeface="宋体" panose="02010600030101010101" pitchFamily="2" charset="-122"/>
                <a:ea typeface="宋体" panose="02010600030101010101" pitchFamily="2" charset="-122"/>
              </a:rPr>
              <a:t>2</a:t>
            </a:r>
            <a:r>
              <a:rPr lang="en-US" altLang="zh-CN" dirty="0" smtClean="0">
                <a:solidFill>
                  <a:srgbClr val="7030A0"/>
                </a:solidFill>
                <a:latin typeface="宋体" panose="02010600030101010101" pitchFamily="2" charset="-122"/>
                <a:ea typeface="宋体" panose="02010600030101010101" pitchFamily="2" charset="-122"/>
              </a:rPr>
              <a:t>.1 </a:t>
            </a:r>
            <a:r>
              <a:rPr lang="zh-CN" altLang="en-US" dirty="0" smtClean="0">
                <a:solidFill>
                  <a:srgbClr val="7030A0"/>
                </a:solidFill>
                <a:latin typeface="宋体" panose="02010600030101010101" pitchFamily="2" charset="-122"/>
                <a:ea typeface="宋体" panose="02010600030101010101" pitchFamily="2" charset="-122"/>
              </a:rPr>
              <a:t>灰度直方图 </a:t>
            </a:r>
            <a:r>
              <a:rPr lang="en-US" altLang="zh-CN" dirty="0" smtClean="0">
                <a:solidFill>
                  <a:srgbClr val="7030A0"/>
                </a:solidFill>
                <a:latin typeface="宋体" panose="02010600030101010101" pitchFamily="2" charset="-122"/>
                <a:ea typeface="宋体" panose="02010600030101010101" pitchFamily="2" charset="-122"/>
              </a:rPr>
              <a:t>· </a:t>
            </a:r>
            <a:r>
              <a:rPr lang="en-US" altLang="zh-CN" dirty="0">
                <a:solidFill>
                  <a:srgbClr val="7030A0"/>
                </a:solidFill>
                <a:latin typeface="宋体" panose="02010600030101010101" pitchFamily="2" charset="-122"/>
                <a:ea typeface="宋体" panose="02010600030101010101" pitchFamily="2" charset="-122"/>
              </a:rPr>
              <a:t>2</a:t>
            </a:r>
            <a:r>
              <a:rPr lang="en-US" altLang="zh-CN" dirty="0" smtClean="0">
                <a:solidFill>
                  <a:srgbClr val="7030A0"/>
                </a:solidFill>
                <a:latin typeface="宋体" panose="02010600030101010101" pitchFamily="2" charset="-122"/>
                <a:ea typeface="宋体" panose="02010600030101010101" pitchFamily="2" charset="-122"/>
              </a:rPr>
              <a:t>.1.1 </a:t>
            </a:r>
            <a:r>
              <a:rPr lang="zh-CN" altLang="en-US" dirty="0" smtClean="0">
                <a:solidFill>
                  <a:srgbClr val="7030A0"/>
                </a:solidFill>
                <a:latin typeface="宋体" panose="02010600030101010101" pitchFamily="2" charset="-122"/>
                <a:ea typeface="宋体" panose="02010600030101010101" pitchFamily="2" charset="-122"/>
              </a:rPr>
              <a:t>灰度直方图简介</a:t>
            </a:r>
            <a:endParaRPr lang="zh-CN" altLang="en-US" dirty="0">
              <a:solidFill>
                <a:srgbClr val="7030A0"/>
              </a:solidFill>
            </a:endParaRPr>
          </a:p>
        </p:txBody>
      </p:sp>
      <p:pic>
        <p:nvPicPr>
          <p:cNvPr id="8" name="Picutre 96"/>
          <p:cNvPicPr/>
          <p:nvPr/>
        </p:nvPicPr>
        <p:blipFill>
          <a:blip r:embed="rId2"/>
          <a:stretch/>
        </p:blipFill>
        <p:spPr>
          <a:xfrm>
            <a:off x="1708785" y="3736499"/>
            <a:ext cx="3877310" cy="1743710"/>
          </a:xfrm>
          <a:prstGeom prst="rect">
            <a:avLst/>
          </a:prstGeom>
        </p:spPr>
      </p:pic>
      <p:pic>
        <p:nvPicPr>
          <p:cNvPr id="9" name="Picutre 97"/>
          <p:cNvPicPr/>
          <p:nvPr/>
        </p:nvPicPr>
        <p:blipFill>
          <a:blip r:embed="rId3"/>
          <a:stretch/>
        </p:blipFill>
        <p:spPr>
          <a:xfrm>
            <a:off x="6161087" y="3736499"/>
            <a:ext cx="3852545" cy="1737360"/>
          </a:xfrm>
          <a:prstGeom prst="rect">
            <a:avLst/>
          </a:prstGeom>
        </p:spPr>
      </p:pic>
    </p:spTree>
    <p:extLst>
      <p:ext uri="{BB962C8B-B14F-4D97-AF65-F5344CB8AC3E}">
        <p14:creationId xmlns:p14="http://schemas.microsoft.com/office/powerpoint/2010/main" val="255782044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F428643-1191-2961-D654-E31A8D0E4933}"/>
              </a:ext>
            </a:extLst>
          </p:cNvPr>
          <p:cNvSpPr>
            <a:spLocks noGrp="1"/>
          </p:cNvSpPr>
          <p:nvPr>
            <p:ph type="ctrTitle"/>
          </p:nvPr>
        </p:nvSpPr>
        <p:spPr>
          <a:xfrm>
            <a:off x="1300480" y="1026160"/>
            <a:ext cx="9144000" cy="508000"/>
          </a:xfrm>
        </p:spPr>
        <p:txBody>
          <a:bodyPr/>
          <a:lstStyle/>
          <a:p>
            <a:pPr marL="457200" indent="-457200" algn="l">
              <a:buFont typeface="Wingdings" panose="05000000000000000000" pitchFamily="2" charset="2"/>
              <a:buChar char="Ø"/>
            </a:pPr>
            <a:r>
              <a:rPr lang="zh-CN" altLang="en-US" sz="2800" dirty="0" smtClean="0">
                <a:latin typeface="宋体" panose="02010600030101010101" pitchFamily="2" charset="-122"/>
                <a:ea typeface="宋体" panose="02010600030101010101" pitchFamily="2" charset="-122"/>
              </a:rPr>
              <a:t>灰度</a:t>
            </a:r>
            <a:r>
              <a:rPr lang="zh-CN" altLang="en-US" sz="2800" dirty="0">
                <a:latin typeface="宋体" panose="02010600030101010101" pitchFamily="2" charset="-122"/>
                <a:ea typeface="宋体" panose="02010600030101010101" pitchFamily="2" charset="-122"/>
              </a:rPr>
              <a:t>直方图简介</a:t>
            </a:r>
          </a:p>
        </p:txBody>
      </p:sp>
      <p:sp>
        <p:nvSpPr>
          <p:cNvPr id="5" name="副标题 4">
            <a:extLst>
              <a:ext uri="{FF2B5EF4-FFF2-40B4-BE49-F238E27FC236}">
                <a16:creationId xmlns:a16="http://schemas.microsoft.com/office/drawing/2014/main" id="{CD245243-235F-F38A-7F70-7BA3FBF4ECE0}"/>
              </a:ext>
            </a:extLst>
          </p:cNvPr>
          <p:cNvSpPr>
            <a:spLocks noGrp="1"/>
          </p:cNvSpPr>
          <p:nvPr>
            <p:ph type="subTitle" idx="1"/>
          </p:nvPr>
        </p:nvSpPr>
        <p:spPr>
          <a:xfrm>
            <a:off x="1300480" y="1702118"/>
            <a:ext cx="9144000" cy="4068762"/>
          </a:xfrm>
        </p:spPr>
        <p:txBody>
          <a:bodyPr/>
          <a:lstStyle/>
          <a:p>
            <a:pPr marL="342900" indent="-342900" algn="l">
              <a:buFont typeface="Wingdings" panose="05000000000000000000" pitchFamily="2" charset="2"/>
              <a:buChar char="u"/>
            </a:pPr>
            <a:endParaRPr lang="en-US" altLang="zh-CN" sz="1800" dirty="0" smtClean="0">
              <a:latin typeface="宋体" panose="02010600030101010101" pitchFamily="2" charset="-122"/>
              <a:ea typeface="宋体" panose="02010600030101010101" pitchFamily="2" charset="-122"/>
            </a:endParaRPr>
          </a:p>
          <a:p>
            <a:pPr algn="l"/>
            <a:r>
              <a:rPr lang="zh-CN" altLang="en-US" sz="2200" dirty="0" smtClean="0"/>
              <a:t>        </a:t>
            </a:r>
            <a:r>
              <a:rPr lang="zh-CN" altLang="en-US" sz="1800" dirty="0" smtClean="0">
                <a:latin typeface="宋体" panose="02010600030101010101" pitchFamily="2" charset="-122"/>
                <a:ea typeface="宋体" panose="02010600030101010101" pitchFamily="2" charset="-122"/>
              </a:rPr>
              <a:t>灰度</a:t>
            </a:r>
            <a:r>
              <a:rPr lang="zh-CN" altLang="en-US" sz="1800" dirty="0">
                <a:latin typeface="宋体" panose="02010600030101010101" pitchFamily="2" charset="-122"/>
                <a:ea typeface="宋体" panose="02010600030101010101" pitchFamily="2" charset="-122"/>
              </a:rPr>
              <a:t>直方图体现的是图像的</a:t>
            </a:r>
            <a:r>
              <a:rPr lang="zh-CN" altLang="en-US" sz="1800" dirty="0">
                <a:solidFill>
                  <a:srgbClr val="7030A0"/>
                </a:solidFill>
                <a:latin typeface="宋体" panose="02010600030101010101" pitchFamily="2" charset="-122"/>
                <a:ea typeface="宋体" panose="02010600030101010101" pitchFamily="2" charset="-122"/>
              </a:rPr>
              <a:t>统计特性</a:t>
            </a:r>
            <a:r>
              <a:rPr lang="zh-CN" altLang="en-US" sz="1800" dirty="0">
                <a:latin typeface="宋体" panose="02010600030101010101" pitchFamily="2" charset="-122"/>
                <a:ea typeface="宋体" panose="02010600030101010101" pitchFamily="2" charset="-122"/>
              </a:rPr>
              <a:t>，它在不同的领域中</a:t>
            </a:r>
            <a:r>
              <a:rPr lang="en-US" altLang="zh-CN" sz="1800" dirty="0">
                <a:latin typeface="宋体" panose="02010600030101010101" pitchFamily="2" charset="-122"/>
                <a:ea typeface="宋体" panose="02010600030101010101" pitchFamily="2" charset="-122"/>
              </a:rPr>
              <a:t>(</a:t>
            </a:r>
            <a:r>
              <a:rPr lang="zh-CN" altLang="en-US" sz="1800" dirty="0">
                <a:latin typeface="宋体" panose="02010600030101010101" pitchFamily="2" charset="-122"/>
                <a:ea typeface="宋体" panose="02010600030101010101" pitchFamily="2" charset="-122"/>
              </a:rPr>
              <a:t>例如图像的分析</a:t>
            </a:r>
            <a:r>
              <a:rPr lang="en-US" altLang="zh-CN" sz="1800" dirty="0">
                <a:latin typeface="宋体" panose="02010600030101010101" pitchFamily="2" charset="-122"/>
                <a:ea typeface="宋体" panose="02010600030101010101" pitchFamily="2" charset="-122"/>
              </a:rPr>
              <a:t>)</a:t>
            </a:r>
            <a:r>
              <a:rPr lang="zh-CN" altLang="en-US" sz="1800" dirty="0" smtClean="0">
                <a:latin typeface="宋体" panose="02010600030101010101" pitchFamily="2" charset="-122"/>
                <a:ea typeface="宋体" panose="02010600030101010101" pitchFamily="2" charset="-122"/>
              </a:rPr>
              <a:t>有着</a:t>
            </a:r>
            <a:r>
              <a:rPr lang="zh-CN" altLang="en-US" sz="1800" dirty="0">
                <a:latin typeface="宋体" panose="02010600030101010101" pitchFamily="2" charset="-122"/>
                <a:ea typeface="宋体" panose="02010600030101010101" pitchFamily="2" charset="-122"/>
              </a:rPr>
              <a:t>非常广泛的应用。例如，在</a:t>
            </a:r>
            <a:r>
              <a:rPr lang="zh-CN" altLang="en-US" sz="1800" dirty="0">
                <a:solidFill>
                  <a:srgbClr val="7030A0"/>
                </a:solidFill>
                <a:latin typeface="宋体" panose="02010600030101010101" pitchFamily="2" charset="-122"/>
                <a:ea typeface="宋体" panose="02010600030101010101" pitchFamily="2" charset="-122"/>
              </a:rPr>
              <a:t>图像信息加密</a:t>
            </a:r>
            <a:r>
              <a:rPr lang="zh-CN" altLang="en-US" sz="1800" dirty="0">
                <a:latin typeface="宋体" panose="02010600030101010101" pitchFamily="2" charset="-122"/>
                <a:ea typeface="宋体" panose="02010600030101010101" pitchFamily="2" charset="-122"/>
              </a:rPr>
              <a:t>领域，理想的</a:t>
            </a:r>
            <a:r>
              <a:rPr lang="zh-CN" altLang="en-US" sz="1800" dirty="0">
                <a:solidFill>
                  <a:srgbClr val="7030A0"/>
                </a:solidFill>
                <a:latin typeface="宋体" panose="02010600030101010101" pitchFamily="2" charset="-122"/>
                <a:ea typeface="宋体" panose="02010600030101010101" pitchFamily="2" charset="-122"/>
              </a:rPr>
              <a:t>秘图</a:t>
            </a:r>
            <a:r>
              <a:rPr lang="zh-CN" altLang="en-US" sz="1800" dirty="0">
                <a:latin typeface="宋体" panose="02010600030101010101" pitchFamily="2" charset="-122"/>
                <a:ea typeface="宋体" panose="02010600030101010101" pitchFamily="2" charset="-122"/>
              </a:rPr>
              <a:t>除了应当</a:t>
            </a:r>
            <a:r>
              <a:rPr lang="zh-CN" altLang="en-US" sz="1800" u="sng" dirty="0">
                <a:latin typeface="宋体" panose="02010600030101010101" pitchFamily="2" charset="-122"/>
                <a:ea typeface="宋体" panose="02010600030101010101" pitchFamily="2" charset="-122"/>
              </a:rPr>
              <a:t>摆脱原始</a:t>
            </a:r>
            <a:r>
              <a:rPr lang="zh-CN" altLang="en-US" sz="1800" u="sng" dirty="0" smtClean="0">
                <a:latin typeface="宋体" panose="02010600030101010101" pitchFamily="2" charset="-122"/>
                <a:ea typeface="宋体" panose="02010600030101010101" pitchFamily="2" charset="-122"/>
              </a:rPr>
              <a:t>图像的</a:t>
            </a:r>
            <a:r>
              <a:rPr lang="zh-CN" altLang="en-US" sz="1800" u="sng" dirty="0">
                <a:latin typeface="宋体" panose="02010600030101010101" pitchFamily="2" charset="-122"/>
                <a:ea typeface="宋体" panose="02010600030101010101" pitchFamily="2" charset="-122"/>
              </a:rPr>
              <a:t>纹理特征</a:t>
            </a:r>
            <a:r>
              <a:rPr lang="zh-CN" altLang="en-US" sz="1800" dirty="0">
                <a:latin typeface="宋体" panose="02010600030101010101" pitchFamily="2" charset="-122"/>
                <a:ea typeface="宋体" panose="02010600030101010101" pitchFamily="2" charset="-122"/>
              </a:rPr>
              <a:t>信息而</a:t>
            </a:r>
            <a:r>
              <a:rPr lang="zh-CN" altLang="en-US" sz="1800" dirty="0">
                <a:solidFill>
                  <a:srgbClr val="7030A0"/>
                </a:solidFill>
                <a:latin typeface="宋体" panose="02010600030101010101" pitchFamily="2" charset="-122"/>
                <a:ea typeface="宋体" panose="02010600030101010101" pitchFamily="2" charset="-122"/>
              </a:rPr>
              <a:t>呈现</a:t>
            </a:r>
            <a:r>
              <a:rPr lang="zh-CN" altLang="en-US" sz="1800" dirty="0">
                <a:latin typeface="宋体" panose="02010600030101010101" pitchFamily="2" charset="-122"/>
                <a:ea typeface="宋体" panose="02010600030101010101" pitchFamily="2" charset="-122"/>
              </a:rPr>
              <a:t>地毯式</a:t>
            </a:r>
            <a:r>
              <a:rPr lang="zh-CN" altLang="en-US" sz="1800" u="sng" dirty="0">
                <a:latin typeface="宋体" panose="02010600030101010101" pitchFamily="2" charset="-122"/>
                <a:ea typeface="宋体" panose="02010600030101010101" pitchFamily="2" charset="-122"/>
              </a:rPr>
              <a:t>均匀分布</a:t>
            </a:r>
            <a:r>
              <a:rPr lang="zh-CN" altLang="en-US" sz="1800" dirty="0">
                <a:latin typeface="宋体" panose="02010600030101010101" pitchFamily="2" charset="-122"/>
                <a:ea typeface="宋体" panose="02010600030101010101" pitchFamily="2" charset="-122"/>
              </a:rPr>
              <a:t>以外，在直方图中最好也能够呈现均匀分布</a:t>
            </a:r>
            <a:r>
              <a:rPr lang="zh-CN" altLang="en-US" sz="1800" dirty="0" smtClean="0">
                <a:latin typeface="宋体" panose="02010600030101010101" pitchFamily="2" charset="-122"/>
                <a:ea typeface="宋体" panose="02010600030101010101" pitchFamily="2" charset="-122"/>
              </a:rPr>
              <a:t>，从而</a:t>
            </a:r>
            <a:r>
              <a:rPr lang="zh-CN" altLang="en-US" sz="1800" dirty="0">
                <a:latin typeface="宋体" panose="02010600030101010101" pitchFamily="2" charset="-122"/>
                <a:ea typeface="宋体" panose="02010600030101010101" pitchFamily="2" charset="-122"/>
              </a:rPr>
              <a:t>提升加密算法的</a:t>
            </a:r>
            <a:r>
              <a:rPr lang="zh-CN" altLang="en-US" sz="1800" dirty="0">
                <a:solidFill>
                  <a:srgbClr val="7030A0"/>
                </a:solidFill>
                <a:latin typeface="宋体" panose="02010600030101010101" pitchFamily="2" charset="-122"/>
                <a:ea typeface="宋体" panose="02010600030101010101" pitchFamily="2" charset="-122"/>
              </a:rPr>
              <a:t>抗破译</a:t>
            </a:r>
            <a:r>
              <a:rPr lang="zh-CN" altLang="en-US" sz="1800" dirty="0">
                <a:latin typeface="宋体" panose="02010600030101010101" pitchFamily="2" charset="-122"/>
                <a:ea typeface="宋体" panose="02010600030101010101" pitchFamily="2" charset="-122"/>
              </a:rPr>
              <a:t>能力。此外，还有学者在利用直方图进行</a:t>
            </a:r>
            <a:r>
              <a:rPr lang="zh-CN" altLang="en-US" sz="1800" dirty="0">
                <a:solidFill>
                  <a:srgbClr val="7030A0"/>
                </a:solidFill>
                <a:latin typeface="宋体" panose="02010600030101010101" pitchFamily="2" charset="-122"/>
                <a:ea typeface="宋体" panose="02010600030101010101" pitchFamily="2" charset="-122"/>
              </a:rPr>
              <a:t>信息隐藏</a:t>
            </a:r>
            <a:r>
              <a:rPr lang="zh-CN" altLang="en-US" sz="1800" dirty="0">
                <a:latin typeface="宋体" panose="02010600030101010101" pitchFamily="2" charset="-122"/>
                <a:ea typeface="宋体" panose="02010600030101010101" pitchFamily="2" charset="-122"/>
              </a:rPr>
              <a:t>方面</a:t>
            </a:r>
            <a:r>
              <a:rPr lang="zh-CN" altLang="en-US" sz="1800" dirty="0" smtClean="0">
                <a:latin typeface="宋体" panose="02010600030101010101" pitchFamily="2" charset="-122"/>
                <a:ea typeface="宋体" panose="02010600030101010101" pitchFamily="2" charset="-122"/>
              </a:rPr>
              <a:t>展开</a:t>
            </a:r>
            <a:r>
              <a:rPr lang="zh-CN" altLang="en-US" sz="1800" dirty="0">
                <a:latin typeface="宋体" panose="02010600030101010101" pitchFamily="2" charset="-122"/>
                <a:ea typeface="宋体" panose="02010600030101010101" pitchFamily="2" charset="-122"/>
              </a:rPr>
              <a:t>了研究工作，例如在</a:t>
            </a:r>
            <a:r>
              <a:rPr lang="en-US" altLang="zh-CN" sz="1800" dirty="0">
                <a:latin typeface="宋体" panose="02010600030101010101" pitchFamily="2" charset="-122"/>
                <a:ea typeface="宋体" panose="02010600030101010101" pitchFamily="2" charset="-122"/>
              </a:rPr>
              <a:t>2006</a:t>
            </a:r>
            <a:r>
              <a:rPr lang="zh-CN" altLang="en-US" sz="1800" dirty="0">
                <a:latin typeface="宋体" panose="02010600030101010101" pitchFamily="2" charset="-122"/>
                <a:ea typeface="宋体" panose="02010600030101010101" pitchFamily="2" charset="-122"/>
              </a:rPr>
              <a:t>年，有学者就提出了一种基于图像直方图移位的无损</a:t>
            </a:r>
            <a:r>
              <a:rPr lang="zh-CN" altLang="en-US" sz="1800" dirty="0" smtClean="0">
                <a:latin typeface="宋体" panose="02010600030101010101" pitchFamily="2" charset="-122"/>
                <a:ea typeface="宋体" panose="02010600030101010101" pitchFamily="2" charset="-122"/>
              </a:rPr>
              <a:t>信息隐藏</a:t>
            </a:r>
            <a:r>
              <a:rPr lang="zh-CN" altLang="en-US" sz="1800" dirty="0">
                <a:latin typeface="宋体" panose="02010600030101010101" pitchFamily="2" charset="-122"/>
                <a:ea typeface="宋体" panose="02010600030101010101" pitchFamily="2" charset="-122"/>
              </a:rPr>
              <a:t>方法，该方法能够简单、高效地产生冗余空间以实现信息的有效嵌入，随后</a:t>
            </a:r>
            <a:r>
              <a:rPr lang="zh-CN" altLang="en-US" sz="1800" dirty="0" smtClean="0">
                <a:latin typeface="宋体" panose="02010600030101010101" pitchFamily="2" charset="-122"/>
                <a:ea typeface="宋体" panose="02010600030101010101" pitchFamily="2" charset="-122"/>
              </a:rPr>
              <a:t>许多学者</a:t>
            </a:r>
            <a:r>
              <a:rPr lang="zh-CN" altLang="en-US" sz="1800" dirty="0">
                <a:latin typeface="宋体" panose="02010600030101010101" pitchFamily="2" charset="-122"/>
                <a:ea typeface="宋体" panose="02010600030101010101" pitchFamily="2" charset="-122"/>
              </a:rPr>
              <a:t>对此算法进行了改进。建议有兴趣的读者可以</a:t>
            </a:r>
            <a:r>
              <a:rPr lang="zh-CN" altLang="en-US" sz="1800" dirty="0" smtClean="0">
                <a:latin typeface="宋体" panose="02010600030101010101" pitchFamily="2" charset="-122"/>
                <a:ea typeface="宋体" panose="02010600030101010101" pitchFamily="2" charset="-122"/>
              </a:rPr>
              <a:t>参阅［</a:t>
            </a:r>
            <a:r>
              <a:rPr lang="en-US" altLang="zh-CN" sz="1800" dirty="0" smtClean="0">
                <a:latin typeface="宋体" panose="02010600030101010101" pitchFamily="2" charset="-122"/>
                <a:ea typeface="宋体" panose="02010600030101010101" pitchFamily="2" charset="-122"/>
              </a:rPr>
              <a:t>1</a:t>
            </a:r>
            <a:r>
              <a:rPr lang="zh-CN" altLang="en-US" sz="1800" dirty="0" smtClean="0">
                <a:latin typeface="宋体" panose="02010600030101010101" pitchFamily="2" charset="-122"/>
                <a:ea typeface="宋体" panose="02010600030101010101" pitchFamily="2" charset="-122"/>
              </a:rPr>
              <a:t>］</a:t>
            </a:r>
            <a:r>
              <a:rPr lang="zh-CN" altLang="en-US" sz="1800" dirty="0">
                <a:latin typeface="宋体" panose="02010600030101010101" pitchFamily="2" charset="-122"/>
                <a:ea typeface="宋体" panose="02010600030101010101" pitchFamily="2" charset="-122"/>
              </a:rPr>
              <a:t>和</a:t>
            </a:r>
            <a:r>
              <a:rPr lang="zh-CN" altLang="en-US" sz="1800" dirty="0" smtClean="0">
                <a:latin typeface="宋体" panose="02010600030101010101" pitchFamily="2" charset="-122"/>
                <a:ea typeface="宋体" panose="02010600030101010101" pitchFamily="2" charset="-122"/>
              </a:rPr>
              <a:t>［</a:t>
            </a:r>
            <a:r>
              <a:rPr lang="en-US" altLang="zh-CN" sz="1800" dirty="0" smtClean="0">
                <a:latin typeface="宋体" panose="02010600030101010101" pitchFamily="2" charset="-122"/>
                <a:ea typeface="宋体" panose="02010600030101010101" pitchFamily="2" charset="-122"/>
              </a:rPr>
              <a:t>2</a:t>
            </a:r>
            <a:r>
              <a:rPr lang="zh-CN" altLang="en-US" sz="1800" dirty="0" smtClean="0">
                <a:latin typeface="宋体" panose="02010600030101010101" pitchFamily="2" charset="-122"/>
                <a:ea typeface="宋体" panose="02010600030101010101" pitchFamily="2" charset="-122"/>
              </a:rPr>
              <a:t>］</a:t>
            </a:r>
            <a:r>
              <a:rPr lang="zh-CN" altLang="en-US" sz="1800" dirty="0">
                <a:latin typeface="宋体" panose="02010600030101010101" pitchFamily="2" charset="-122"/>
                <a:ea typeface="宋体" panose="02010600030101010101" pitchFamily="2" charset="-122"/>
              </a:rPr>
              <a:t>以获得更多相关信息</a:t>
            </a:r>
            <a:r>
              <a:rPr lang="zh-CN" altLang="en-US" sz="1800" dirty="0" smtClean="0">
                <a:latin typeface="宋体" panose="02010600030101010101" pitchFamily="2" charset="-122"/>
                <a:ea typeface="宋体" panose="02010600030101010101" pitchFamily="2" charset="-122"/>
              </a:rPr>
              <a:t>。</a:t>
            </a:r>
            <a:endParaRPr lang="en-US" altLang="zh-CN" sz="2200" dirty="0" smtClean="0"/>
          </a:p>
          <a:p>
            <a:pPr marL="342900" indent="-342900" algn="l">
              <a:buFont typeface="Wingdings" panose="05000000000000000000" pitchFamily="2" charset="2"/>
              <a:buChar char="l"/>
            </a:pPr>
            <a:r>
              <a:rPr lang="en-US" altLang="zh-CN" sz="1800" dirty="0" smtClean="0">
                <a:latin typeface="宋体" panose="02010600030101010101" pitchFamily="2" charset="-122"/>
                <a:ea typeface="宋体" panose="02010600030101010101" pitchFamily="2" charset="-122"/>
              </a:rPr>
              <a:t>[1]</a:t>
            </a:r>
            <a:r>
              <a:rPr lang="en-US" altLang="zh-CN" sz="1800" dirty="0" err="1" smtClean="0">
                <a:latin typeface="宋体" panose="02010600030101010101" pitchFamily="2" charset="-122"/>
                <a:ea typeface="宋体" panose="02010600030101010101" pitchFamily="2" charset="-122"/>
              </a:rPr>
              <a:t>Zhicheng</a:t>
            </a:r>
            <a:r>
              <a:rPr lang="en-US" altLang="zh-CN" sz="1800" dirty="0" smtClean="0">
                <a:latin typeface="宋体" panose="02010600030101010101" pitchFamily="2" charset="-122"/>
                <a:ea typeface="宋体" panose="02010600030101010101" pitchFamily="2" charset="-122"/>
              </a:rPr>
              <a:t> </a:t>
            </a:r>
            <a:r>
              <a:rPr lang="en-US" altLang="zh-CN" sz="1800" dirty="0">
                <a:latin typeface="宋体" panose="02010600030101010101" pitchFamily="2" charset="-122"/>
                <a:ea typeface="宋体" panose="02010600030101010101" pitchFamily="2" charset="-122"/>
              </a:rPr>
              <a:t>Ni, Yun-Qing Shi, </a:t>
            </a:r>
            <a:r>
              <a:rPr lang="en-US" altLang="zh-CN" sz="1800" dirty="0" err="1">
                <a:latin typeface="宋体" panose="02010600030101010101" pitchFamily="2" charset="-122"/>
                <a:ea typeface="宋体" panose="02010600030101010101" pitchFamily="2" charset="-122"/>
              </a:rPr>
              <a:t>Nirwan</a:t>
            </a:r>
            <a:r>
              <a:rPr lang="en-US" altLang="zh-CN" sz="1800" dirty="0">
                <a:latin typeface="宋体" panose="02010600030101010101" pitchFamily="2" charset="-122"/>
                <a:ea typeface="宋体" panose="02010600030101010101" pitchFamily="2" charset="-122"/>
              </a:rPr>
              <a:t> Ansari, Wei Su. Reversible Data Hiding. IEEE Transactions on Circuits and Systems for Video Technology, </a:t>
            </a:r>
            <a:r>
              <a:rPr lang="en-US" altLang="zh-CN" sz="1800" dirty="0" err="1">
                <a:latin typeface="宋体" panose="02010600030101010101" pitchFamily="2" charset="-122"/>
                <a:ea typeface="宋体" panose="02010600030101010101" pitchFamily="2" charset="-122"/>
              </a:rPr>
              <a:t>Vbl</a:t>
            </a:r>
            <a:r>
              <a:rPr lang="en-US" altLang="zh-CN" sz="1800" dirty="0">
                <a:latin typeface="宋体" panose="02010600030101010101" pitchFamily="2" charset="-122"/>
                <a:ea typeface="宋体" panose="02010600030101010101" pitchFamily="2" charset="-122"/>
              </a:rPr>
              <a:t>. 16, No. 3, Mar. </a:t>
            </a:r>
            <a:r>
              <a:rPr lang="en-US" altLang="zh-CN" sz="1800" dirty="0" smtClean="0">
                <a:latin typeface="宋体" panose="02010600030101010101" pitchFamily="2" charset="-122"/>
                <a:ea typeface="宋体" panose="02010600030101010101" pitchFamily="2" charset="-122"/>
              </a:rPr>
              <a:t>2006</a:t>
            </a:r>
          </a:p>
          <a:p>
            <a:pPr marL="342900" indent="-342900" algn="l">
              <a:buFont typeface="Wingdings" panose="05000000000000000000" pitchFamily="2" charset="2"/>
              <a:buChar char="l"/>
            </a:pPr>
            <a:r>
              <a:rPr lang="en-US" altLang="zh-CN" sz="1800" dirty="0" smtClean="0">
                <a:latin typeface="宋体" panose="02010600030101010101" pitchFamily="2" charset="-122"/>
                <a:ea typeface="宋体" panose="02010600030101010101" pitchFamily="2" charset="-122"/>
              </a:rPr>
              <a:t>[2]</a:t>
            </a:r>
            <a:r>
              <a:rPr lang="zh-CN" altLang="en-US" sz="1800" dirty="0" smtClean="0">
                <a:latin typeface="宋体" panose="02010600030101010101" pitchFamily="2" charset="-122"/>
                <a:ea typeface="宋体" panose="02010600030101010101" pitchFamily="2" charset="-122"/>
              </a:rPr>
              <a:t>曾宪庭</a:t>
            </a:r>
            <a:r>
              <a:rPr lang="zh-CN" altLang="en-US" sz="1800" dirty="0">
                <a:latin typeface="宋体" panose="02010600030101010101" pitchFamily="2" charset="-122"/>
                <a:ea typeface="宋体" panose="02010600030101010101" pitchFamily="2" charset="-122"/>
              </a:rPr>
              <a:t>，李卓，平玲娣</a:t>
            </a:r>
            <a:r>
              <a:rPr lang="en-US" altLang="zh-CN" sz="1800" dirty="0" smtClean="0">
                <a:latin typeface="宋体" panose="02010600030101010101" pitchFamily="2" charset="-122"/>
                <a:ea typeface="宋体" panose="02010600030101010101" pitchFamily="2" charset="-122"/>
              </a:rPr>
              <a:t>. </a:t>
            </a:r>
            <a:r>
              <a:rPr lang="zh-CN" altLang="en-US" sz="1800" dirty="0" smtClean="0">
                <a:latin typeface="宋体" panose="02010600030101010101" pitchFamily="2" charset="-122"/>
                <a:ea typeface="宋体" panose="02010600030101010101" pitchFamily="2" charset="-122"/>
              </a:rPr>
              <a:t>基于</a:t>
            </a:r>
            <a:r>
              <a:rPr lang="zh-CN" altLang="en-US" sz="1800" dirty="0">
                <a:latin typeface="宋体" panose="02010600030101010101" pitchFamily="2" charset="-122"/>
                <a:ea typeface="宋体" panose="02010600030101010101" pitchFamily="2" charset="-122"/>
              </a:rPr>
              <a:t>图像块动态参照像素的无损信息隐藏算法</a:t>
            </a:r>
            <a:r>
              <a:rPr lang="en-US" altLang="zh-CN" sz="1800" dirty="0">
                <a:latin typeface="宋体" panose="02010600030101010101" pitchFamily="2" charset="-122"/>
                <a:ea typeface="宋体" panose="02010600030101010101" pitchFamily="2" charset="-122"/>
              </a:rPr>
              <a:t>.</a:t>
            </a:r>
            <a:r>
              <a:rPr lang="zh-CN" altLang="en-US" sz="1800" dirty="0" smtClean="0">
                <a:latin typeface="宋体" panose="02010600030101010101" pitchFamily="2" charset="-122"/>
                <a:ea typeface="宋体" panose="02010600030101010101" pitchFamily="2" charset="-122"/>
              </a:rPr>
              <a:t>电信科学，</a:t>
            </a:r>
            <a:r>
              <a:rPr lang="en-US" altLang="zh-CN" sz="1800" dirty="0" smtClean="0">
                <a:latin typeface="宋体" panose="02010600030101010101" pitchFamily="2" charset="-122"/>
                <a:ea typeface="宋体" panose="02010600030101010101" pitchFamily="2" charset="-122"/>
              </a:rPr>
              <a:t>2012.1</a:t>
            </a:r>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zh-CN" altLang="en-US" dirty="0"/>
          </a:p>
        </p:txBody>
      </p:sp>
      <p:sp>
        <p:nvSpPr>
          <p:cNvPr id="2" name="文本框 1"/>
          <p:cNvSpPr txBox="1"/>
          <p:nvPr/>
        </p:nvSpPr>
        <p:spPr>
          <a:xfrm>
            <a:off x="3931920" y="284480"/>
            <a:ext cx="5842000" cy="369332"/>
          </a:xfrm>
          <a:prstGeom prst="rect">
            <a:avLst/>
          </a:prstGeom>
          <a:noFill/>
        </p:spPr>
        <p:txBody>
          <a:bodyPr wrap="square" rtlCol="0">
            <a:spAutoFit/>
          </a:bodyPr>
          <a:lstStyle/>
          <a:p>
            <a:pPr algn="ctr"/>
            <a:r>
              <a:rPr lang="en-US" altLang="zh-CN" dirty="0">
                <a:solidFill>
                  <a:srgbClr val="7030A0"/>
                </a:solidFill>
                <a:latin typeface="宋体" panose="02010600030101010101" pitchFamily="2" charset="-122"/>
                <a:ea typeface="宋体" panose="02010600030101010101" pitchFamily="2" charset="-122"/>
              </a:rPr>
              <a:t>2</a:t>
            </a:r>
            <a:r>
              <a:rPr lang="en-US" altLang="zh-CN" dirty="0" smtClean="0">
                <a:solidFill>
                  <a:srgbClr val="7030A0"/>
                </a:solidFill>
                <a:latin typeface="宋体" panose="02010600030101010101" pitchFamily="2" charset="-122"/>
                <a:ea typeface="宋体" panose="02010600030101010101" pitchFamily="2" charset="-122"/>
              </a:rPr>
              <a:t>.1 </a:t>
            </a:r>
            <a:r>
              <a:rPr lang="zh-CN" altLang="en-US" dirty="0" smtClean="0">
                <a:solidFill>
                  <a:srgbClr val="7030A0"/>
                </a:solidFill>
                <a:latin typeface="宋体" panose="02010600030101010101" pitchFamily="2" charset="-122"/>
                <a:ea typeface="宋体" panose="02010600030101010101" pitchFamily="2" charset="-122"/>
              </a:rPr>
              <a:t>灰度直方图 </a:t>
            </a:r>
            <a:r>
              <a:rPr lang="en-US" altLang="zh-CN" dirty="0" smtClean="0">
                <a:solidFill>
                  <a:srgbClr val="7030A0"/>
                </a:solidFill>
                <a:latin typeface="宋体" panose="02010600030101010101" pitchFamily="2" charset="-122"/>
                <a:ea typeface="宋体" panose="02010600030101010101" pitchFamily="2" charset="-122"/>
              </a:rPr>
              <a:t>· </a:t>
            </a:r>
            <a:r>
              <a:rPr lang="en-US" altLang="zh-CN" dirty="0">
                <a:solidFill>
                  <a:srgbClr val="7030A0"/>
                </a:solidFill>
                <a:latin typeface="宋体" panose="02010600030101010101" pitchFamily="2" charset="-122"/>
                <a:ea typeface="宋体" panose="02010600030101010101" pitchFamily="2" charset="-122"/>
              </a:rPr>
              <a:t>2</a:t>
            </a:r>
            <a:r>
              <a:rPr lang="en-US" altLang="zh-CN" dirty="0" smtClean="0">
                <a:solidFill>
                  <a:srgbClr val="7030A0"/>
                </a:solidFill>
                <a:latin typeface="宋体" panose="02010600030101010101" pitchFamily="2" charset="-122"/>
                <a:ea typeface="宋体" panose="02010600030101010101" pitchFamily="2" charset="-122"/>
              </a:rPr>
              <a:t>.1.1 </a:t>
            </a:r>
            <a:r>
              <a:rPr lang="zh-CN" altLang="en-US" dirty="0" smtClean="0">
                <a:solidFill>
                  <a:srgbClr val="7030A0"/>
                </a:solidFill>
                <a:latin typeface="宋体" panose="02010600030101010101" pitchFamily="2" charset="-122"/>
                <a:ea typeface="宋体" panose="02010600030101010101" pitchFamily="2" charset="-122"/>
              </a:rPr>
              <a:t>灰度直方图简介</a:t>
            </a:r>
            <a:endParaRPr lang="zh-CN" altLang="en-US" dirty="0">
              <a:solidFill>
                <a:srgbClr val="7030A0"/>
              </a:solidFill>
            </a:endParaRPr>
          </a:p>
        </p:txBody>
      </p:sp>
    </p:spTree>
    <p:extLst>
      <p:ext uri="{BB962C8B-B14F-4D97-AF65-F5344CB8AC3E}">
        <p14:creationId xmlns:p14="http://schemas.microsoft.com/office/powerpoint/2010/main" val="37696392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F428643-1191-2961-D654-E31A8D0E4933}"/>
              </a:ext>
            </a:extLst>
          </p:cNvPr>
          <p:cNvSpPr>
            <a:spLocks noGrp="1"/>
          </p:cNvSpPr>
          <p:nvPr>
            <p:ph type="ctrTitle"/>
          </p:nvPr>
        </p:nvSpPr>
        <p:spPr>
          <a:xfrm>
            <a:off x="1300480" y="1026160"/>
            <a:ext cx="9144000" cy="508000"/>
          </a:xfrm>
        </p:spPr>
        <p:txBody>
          <a:bodyPr/>
          <a:lstStyle/>
          <a:p>
            <a:pPr marL="457200" indent="-457200" algn="l">
              <a:buFont typeface="Wingdings" panose="05000000000000000000" pitchFamily="2" charset="2"/>
              <a:buChar char="Ø"/>
            </a:pPr>
            <a:r>
              <a:rPr lang="zh-CN" altLang="en-US" sz="2800" dirty="0" smtClean="0">
                <a:latin typeface="宋体" panose="02010600030101010101" pitchFamily="2" charset="-122"/>
                <a:ea typeface="宋体" panose="02010600030101010101" pitchFamily="2" charset="-122"/>
              </a:rPr>
              <a:t>灰度直方图基本原理</a:t>
            </a:r>
            <a:endParaRPr lang="zh-CN" altLang="en-US" sz="2800" dirty="0">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5" name="副标题 4">
                <a:extLst>
                  <a:ext uri="{FF2B5EF4-FFF2-40B4-BE49-F238E27FC236}">
                    <a16:creationId xmlns:a16="http://schemas.microsoft.com/office/drawing/2014/main" id="{CD245243-235F-F38A-7F70-7BA3FBF4ECE0}"/>
                  </a:ext>
                </a:extLst>
              </p:cNvPr>
              <p:cNvSpPr>
                <a:spLocks noGrp="1"/>
              </p:cNvSpPr>
              <p:nvPr>
                <p:ph type="subTitle" idx="1"/>
              </p:nvPr>
            </p:nvSpPr>
            <p:spPr>
              <a:xfrm>
                <a:off x="1300480" y="1702118"/>
                <a:ext cx="9144000" cy="4068762"/>
              </a:xfrm>
            </p:spPr>
            <p:txBody>
              <a:bodyPr/>
              <a:lstStyle/>
              <a:p>
                <a:pPr marL="342900" indent="-342900" algn="l">
                  <a:buFont typeface="Wingdings" panose="05000000000000000000" pitchFamily="2" charset="2"/>
                  <a:buChar char="u"/>
                </a:pPr>
                <a:endParaRPr lang="en-US" altLang="zh-CN" sz="1800" dirty="0" smtClean="0">
                  <a:latin typeface="宋体" panose="02010600030101010101" pitchFamily="2" charset="-122"/>
                  <a:ea typeface="宋体" panose="02010600030101010101" pitchFamily="2" charset="-122"/>
                </a:endParaRPr>
              </a:p>
              <a:p>
                <a:pPr marL="342900" indent="-342900" algn="l">
                  <a:buFont typeface="Wingdings" panose="05000000000000000000" pitchFamily="2" charset="2"/>
                  <a:buChar char="u"/>
                </a:pPr>
                <a:r>
                  <a:rPr lang="zh-CN" altLang="en-US" sz="1800" dirty="0">
                    <a:latin typeface="宋体" panose="02010600030101010101" pitchFamily="2" charset="-122"/>
                    <a:ea typeface="宋体" panose="02010600030101010101" pitchFamily="2" charset="-122"/>
                  </a:rPr>
                  <a:t>灰度直方图的基本思想是数量统计。对于拥有</a:t>
                </a:r>
                <a:r>
                  <a:rPr lang="en-US" altLang="zh-CN" sz="1800" dirty="0">
                    <a:latin typeface="宋体" panose="02010600030101010101" pitchFamily="2" charset="-122"/>
                    <a:ea typeface="宋体" panose="02010600030101010101" pitchFamily="2" charset="-122"/>
                  </a:rPr>
                  <a:t>256</a:t>
                </a:r>
                <a:r>
                  <a:rPr lang="zh-CN" altLang="en-US" sz="1800" dirty="0">
                    <a:latin typeface="宋体" panose="02010600030101010101" pitchFamily="2" charset="-122"/>
                    <a:ea typeface="宋体" panose="02010600030101010101" pitchFamily="2" charset="-122"/>
                  </a:rPr>
                  <a:t>种灰度的图像，灰度值</a:t>
                </a:r>
                <a:r>
                  <a:rPr lang="zh-CN" altLang="en-US" sz="1800" dirty="0" smtClean="0">
                    <a:latin typeface="宋体" panose="02010600030101010101" pitchFamily="2" charset="-122"/>
                    <a:ea typeface="宋体" panose="02010600030101010101" pitchFamily="2" charset="-122"/>
                  </a:rPr>
                  <a:t>为 </a:t>
                </a:r>
                <a14:m>
                  <m:oMath xmlns:m="http://schemas.openxmlformats.org/officeDocument/2006/math">
                    <m:r>
                      <a:rPr lang="en-US" altLang="zh-CN" sz="1800" b="0" i="1" smtClean="0">
                        <a:latin typeface="Cambria Math" panose="02040503050406030204" pitchFamily="18" charset="0"/>
                        <a:ea typeface="宋体" panose="02010600030101010101" pitchFamily="2" charset="-122"/>
                      </a:rPr>
                      <m:t>𝑘</m:t>
                    </m:r>
                  </m:oMath>
                </a14:m>
                <a:r>
                  <a:rPr lang="en-US" altLang="zh-CN" sz="1800" dirty="0" smtClean="0">
                    <a:latin typeface="宋体" panose="02010600030101010101" pitchFamily="2" charset="-122"/>
                    <a:ea typeface="宋体" panose="02010600030101010101" pitchFamily="2" charset="-122"/>
                  </a:rPr>
                  <a:t> </a:t>
                </a:r>
                <a:r>
                  <a:rPr lang="zh-CN" altLang="en-US" sz="1800" dirty="0">
                    <a:latin typeface="宋体" panose="02010600030101010101" pitchFamily="2" charset="-122"/>
                    <a:ea typeface="宋体" panose="02010600030101010101" pitchFamily="2" charset="-122"/>
                  </a:rPr>
                  <a:t>的像素个数由一个离散函数</a:t>
                </a:r>
                <a:r>
                  <a:rPr lang="zh-CN" altLang="en-US" sz="1800" dirty="0" smtClean="0">
                    <a:latin typeface="宋体" panose="02010600030101010101" pitchFamily="2" charset="-122"/>
                    <a:ea typeface="宋体" panose="02010600030101010101" pitchFamily="2" charset="-122"/>
                  </a:rPr>
                  <a:t>确定：</a:t>
                </a:r>
                <a14:m>
                  <m:oMath xmlns:m="http://schemas.openxmlformats.org/officeDocument/2006/math">
                    <m:r>
                      <a:rPr lang="en-US" altLang="zh-CN" sz="1800" b="0" i="1" smtClean="0">
                        <a:latin typeface="Cambria Math" panose="02040503050406030204" pitchFamily="18" charset="0"/>
                        <a:ea typeface="宋体" panose="02010600030101010101" pitchFamily="2" charset="-122"/>
                      </a:rPr>
                      <m:t>𝑢</m:t>
                    </m:r>
                    <m:d>
                      <m:dPr>
                        <m:ctrlPr>
                          <a:rPr lang="en-US" altLang="zh-CN" sz="1800" b="0" i="1" smtClean="0">
                            <a:latin typeface="Cambria Math" panose="02040503050406030204" pitchFamily="18" charset="0"/>
                            <a:ea typeface="宋体" panose="02010600030101010101" pitchFamily="2" charset="-122"/>
                          </a:rPr>
                        </m:ctrlPr>
                      </m:dPr>
                      <m:e>
                        <m:r>
                          <a:rPr lang="en-US" altLang="zh-CN" sz="1800" b="0" i="1" smtClean="0">
                            <a:latin typeface="Cambria Math" panose="02040503050406030204" pitchFamily="18" charset="0"/>
                            <a:ea typeface="宋体" panose="02010600030101010101" pitchFamily="2" charset="-122"/>
                          </a:rPr>
                          <m:t>𝑘</m:t>
                        </m:r>
                      </m:e>
                    </m:d>
                    <m:r>
                      <a:rPr lang="en-US" altLang="zh-CN" sz="1800" b="0" i="1" smtClean="0">
                        <a:latin typeface="Cambria Math" panose="02040503050406030204" pitchFamily="18" charset="0"/>
                        <a:ea typeface="宋体" panose="02010600030101010101" pitchFamily="2" charset="-122"/>
                      </a:rPr>
                      <m:t>=</m:t>
                    </m:r>
                    <m:sSub>
                      <m:sSubPr>
                        <m:ctrlPr>
                          <a:rPr lang="en-US" altLang="zh-CN" sz="1800" b="0" i="1" smtClean="0">
                            <a:latin typeface="Cambria Math" panose="02040503050406030204" pitchFamily="18" charset="0"/>
                            <a:ea typeface="宋体" panose="02010600030101010101" pitchFamily="2" charset="-122"/>
                          </a:rPr>
                        </m:ctrlPr>
                      </m:sSubPr>
                      <m:e>
                        <m:r>
                          <a:rPr lang="en-US" altLang="zh-CN" sz="1800" b="0" i="1" smtClean="0">
                            <a:latin typeface="Cambria Math" panose="02040503050406030204" pitchFamily="18" charset="0"/>
                            <a:ea typeface="宋体" panose="02010600030101010101" pitchFamily="2" charset="-122"/>
                          </a:rPr>
                          <m:t>𝑛</m:t>
                        </m:r>
                      </m:e>
                      <m:sub>
                        <m:r>
                          <a:rPr lang="en-US" altLang="zh-CN" sz="1800" b="0" i="1" smtClean="0">
                            <a:latin typeface="Cambria Math" panose="02040503050406030204" pitchFamily="18" charset="0"/>
                            <a:ea typeface="宋体" panose="02010600030101010101" pitchFamily="2" charset="-122"/>
                          </a:rPr>
                          <m:t>𝑘</m:t>
                        </m:r>
                      </m:sub>
                    </m:sSub>
                    <m:r>
                      <a:rPr lang="en-US" altLang="zh-CN" sz="1800" b="0" i="1" smtClean="0">
                        <a:latin typeface="Cambria Math" panose="02040503050406030204" pitchFamily="18" charset="0"/>
                        <a:ea typeface="宋体" panose="02010600030101010101" pitchFamily="2" charset="-122"/>
                      </a:rPr>
                      <m:t>, 0</m:t>
                    </m:r>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𝑘</m:t>
                    </m:r>
                    <m:r>
                      <a:rPr lang="en-US" altLang="zh-CN" sz="1800" b="0" i="1" smtClean="0">
                        <a:latin typeface="Cambria Math" panose="02040503050406030204" pitchFamily="18" charset="0"/>
                        <a:ea typeface="Cambria Math" panose="02040503050406030204" pitchFamily="18" charset="0"/>
                      </a:rPr>
                      <m:t>≤255,</m:t>
                    </m:r>
                    <m:sSub>
                      <m:sSubPr>
                        <m:ctrlPr>
                          <a:rPr lang="en-US" altLang="zh-CN" sz="1800" i="1">
                            <a:latin typeface="Cambria Math" panose="02040503050406030204" pitchFamily="18" charset="0"/>
                            <a:ea typeface="宋体" panose="02010600030101010101" pitchFamily="2" charset="-122"/>
                          </a:rPr>
                        </m:ctrlPr>
                      </m:sSubPr>
                      <m:e>
                        <m:r>
                          <a:rPr lang="en-US" altLang="zh-CN" sz="1800" i="1">
                            <a:latin typeface="Cambria Math" panose="02040503050406030204" pitchFamily="18" charset="0"/>
                            <a:ea typeface="宋体" panose="02010600030101010101" pitchFamily="2" charset="-122"/>
                          </a:rPr>
                          <m:t>𝑛</m:t>
                        </m:r>
                      </m:e>
                      <m:sub>
                        <m:r>
                          <a:rPr lang="en-US" altLang="zh-CN" sz="1800" i="1">
                            <a:latin typeface="Cambria Math" panose="02040503050406030204" pitchFamily="18" charset="0"/>
                            <a:ea typeface="宋体" panose="02010600030101010101" pitchFamily="2" charset="-122"/>
                          </a:rPr>
                          <m:t>𝑘</m:t>
                        </m:r>
                      </m:sub>
                    </m:sSub>
                    <m:r>
                      <a:rPr lang="en-US" altLang="zh-CN" sz="1800" b="0" i="1" smtClean="0">
                        <a:latin typeface="Cambria Math" panose="02040503050406030204" pitchFamily="18" charset="0"/>
                        <a:ea typeface="Cambria Math" panose="02040503050406030204" pitchFamily="18" charset="0"/>
                      </a:rPr>
                      <m:t>≥0</m:t>
                    </m:r>
                  </m:oMath>
                </a14:m>
                <a:r>
                  <a:rPr lang="en-US" altLang="zh-CN" sz="1800" dirty="0" smtClean="0">
                    <a:latin typeface="宋体" panose="02010600030101010101" pitchFamily="2" charset="-122"/>
                    <a:ea typeface="宋体" panose="02010600030101010101" pitchFamily="2" charset="-122"/>
                  </a:rPr>
                  <a:t> ,</a:t>
                </a:r>
                <a:r>
                  <a:rPr lang="zh-CN" altLang="en-US" sz="1800" dirty="0" smtClean="0">
                    <a:latin typeface="宋体" panose="02010600030101010101" pitchFamily="2" charset="-122"/>
                    <a:ea typeface="宋体" panose="02010600030101010101" pitchFamily="2" charset="-122"/>
                  </a:rPr>
                  <a:t>其中 </a:t>
                </a:r>
                <a14:m>
                  <m:oMath xmlns:m="http://schemas.openxmlformats.org/officeDocument/2006/math">
                    <m:sSub>
                      <m:sSubPr>
                        <m:ctrlPr>
                          <a:rPr lang="en-US" altLang="zh-CN" sz="1800" i="1">
                            <a:latin typeface="Cambria Math" panose="02040503050406030204" pitchFamily="18" charset="0"/>
                            <a:ea typeface="宋体" panose="02010600030101010101" pitchFamily="2" charset="-122"/>
                          </a:rPr>
                        </m:ctrlPr>
                      </m:sSubPr>
                      <m:e>
                        <m:r>
                          <a:rPr lang="en-US" altLang="zh-CN" sz="1800" i="1">
                            <a:latin typeface="Cambria Math" panose="02040503050406030204" pitchFamily="18" charset="0"/>
                            <a:ea typeface="宋体" panose="02010600030101010101" pitchFamily="2" charset="-122"/>
                          </a:rPr>
                          <m:t>𝑛</m:t>
                        </m:r>
                      </m:e>
                      <m:sub>
                        <m:r>
                          <a:rPr lang="en-US" altLang="zh-CN" sz="1800" i="1">
                            <a:latin typeface="Cambria Math" panose="02040503050406030204" pitchFamily="18" charset="0"/>
                            <a:ea typeface="宋体" panose="02010600030101010101" pitchFamily="2" charset="-122"/>
                          </a:rPr>
                          <m:t>𝑘</m:t>
                        </m:r>
                      </m:sub>
                    </m:sSub>
                  </m:oMath>
                </a14:m>
                <a:r>
                  <a:rPr lang="en-US" altLang="zh-CN" sz="1800" dirty="0" smtClean="0">
                    <a:latin typeface="宋体" panose="02010600030101010101" pitchFamily="2" charset="-122"/>
                    <a:ea typeface="宋体" panose="02010600030101010101" pitchFamily="2" charset="-122"/>
                  </a:rPr>
                  <a:t> </a:t>
                </a:r>
                <a:r>
                  <a:rPr lang="zh-CN" altLang="en-US" sz="1800" dirty="0" smtClean="0">
                    <a:latin typeface="宋体" panose="02010600030101010101" pitchFamily="2" charset="-122"/>
                    <a:ea typeface="宋体" panose="02010600030101010101" pitchFamily="2" charset="-122"/>
                  </a:rPr>
                  <a:t>表示当前图像灰度值为 </a:t>
                </a:r>
                <a14:m>
                  <m:oMath xmlns:m="http://schemas.openxmlformats.org/officeDocument/2006/math">
                    <m:r>
                      <a:rPr lang="en-US" altLang="zh-CN" sz="1800" i="1">
                        <a:latin typeface="Cambria Math" panose="02040503050406030204" pitchFamily="18" charset="0"/>
                        <a:ea typeface="Cambria Math" panose="02040503050406030204" pitchFamily="18" charset="0"/>
                      </a:rPr>
                      <m:t>𝑘</m:t>
                    </m:r>
                  </m:oMath>
                </a14:m>
                <a:r>
                  <a:rPr lang="zh-CN" altLang="en-US" sz="1800" dirty="0" smtClean="0">
                    <a:latin typeface="宋体" panose="02010600030101010101" pitchFamily="2" charset="-122"/>
                    <a:ea typeface="宋体" panose="02010600030101010101" pitchFamily="2" charset="-122"/>
                  </a:rPr>
                  <a:t> 的像素的个数，则对应的出现概率为 </a:t>
                </a:r>
                <a14:m>
                  <m:oMath xmlns:m="http://schemas.openxmlformats.org/officeDocument/2006/math">
                    <m:r>
                      <a:rPr lang="en-US" altLang="zh-CN" sz="1800" i="1">
                        <a:latin typeface="Cambria Math" panose="02040503050406030204" pitchFamily="18" charset="0"/>
                        <a:ea typeface="宋体" panose="02010600030101010101" pitchFamily="2" charset="-122"/>
                      </a:rPr>
                      <m:t>𝑝</m:t>
                    </m:r>
                    <m:d>
                      <m:dPr>
                        <m:ctrlPr>
                          <a:rPr lang="en-US" altLang="zh-CN" sz="1800" i="1">
                            <a:latin typeface="Cambria Math" panose="02040503050406030204" pitchFamily="18" charset="0"/>
                            <a:ea typeface="宋体" panose="02010600030101010101" pitchFamily="2" charset="-122"/>
                          </a:rPr>
                        </m:ctrlPr>
                      </m:dPr>
                      <m:e>
                        <m:r>
                          <a:rPr lang="en-US" altLang="zh-CN" sz="1800" i="1">
                            <a:latin typeface="Cambria Math" panose="02040503050406030204" pitchFamily="18" charset="0"/>
                            <a:ea typeface="宋体" panose="02010600030101010101" pitchFamily="2" charset="-122"/>
                          </a:rPr>
                          <m:t>𝑘</m:t>
                        </m:r>
                      </m:e>
                    </m:d>
                    <m:r>
                      <a:rPr lang="en-US" altLang="zh-CN" sz="1800" i="1">
                        <a:latin typeface="Cambria Math" panose="02040503050406030204" pitchFamily="18" charset="0"/>
                        <a:ea typeface="宋体" panose="02010600030101010101" pitchFamily="2" charset="-122"/>
                      </a:rPr>
                      <m:t>=</m:t>
                    </m:r>
                    <m:f>
                      <m:fPr>
                        <m:ctrlPr>
                          <a:rPr lang="en-US" altLang="zh-CN" sz="1800" i="1">
                            <a:latin typeface="Cambria Math" panose="02040503050406030204" pitchFamily="18" charset="0"/>
                            <a:ea typeface="宋体" panose="02010600030101010101" pitchFamily="2" charset="-122"/>
                          </a:rPr>
                        </m:ctrlPr>
                      </m:fPr>
                      <m:num>
                        <m:sSub>
                          <m:sSubPr>
                            <m:ctrlPr>
                              <a:rPr lang="en-US" altLang="zh-CN" sz="1800" i="1">
                                <a:latin typeface="Cambria Math" panose="02040503050406030204" pitchFamily="18" charset="0"/>
                                <a:ea typeface="宋体" panose="02010600030101010101" pitchFamily="2" charset="-122"/>
                              </a:rPr>
                            </m:ctrlPr>
                          </m:sSubPr>
                          <m:e>
                            <m:r>
                              <a:rPr lang="en-US" altLang="zh-CN" sz="1800" i="1">
                                <a:latin typeface="Cambria Math" panose="02040503050406030204" pitchFamily="18" charset="0"/>
                                <a:ea typeface="宋体" panose="02010600030101010101" pitchFamily="2" charset="-122"/>
                              </a:rPr>
                              <m:t>𝑛</m:t>
                            </m:r>
                          </m:e>
                          <m:sub>
                            <m:r>
                              <a:rPr lang="en-US" altLang="zh-CN" sz="1800" i="1">
                                <a:latin typeface="Cambria Math" panose="02040503050406030204" pitchFamily="18" charset="0"/>
                                <a:ea typeface="宋体" panose="02010600030101010101" pitchFamily="2" charset="-122"/>
                              </a:rPr>
                              <m:t>𝑘</m:t>
                            </m:r>
                          </m:sub>
                        </m:sSub>
                      </m:num>
                      <m:den>
                        <m:r>
                          <a:rPr lang="en-US" altLang="zh-CN" sz="1800" i="1">
                            <a:latin typeface="Cambria Math" panose="02040503050406030204" pitchFamily="18" charset="0"/>
                            <a:ea typeface="宋体" panose="02010600030101010101" pitchFamily="2" charset="-122"/>
                          </a:rPr>
                          <m:t>𝑛</m:t>
                        </m:r>
                      </m:den>
                    </m:f>
                  </m:oMath>
                </a14:m>
                <a:r>
                  <a:rPr lang="en-US" altLang="zh-CN" sz="1800" dirty="0" smtClean="0">
                    <a:latin typeface="宋体" panose="02010600030101010101" pitchFamily="2" charset="-122"/>
                    <a:ea typeface="宋体" panose="02010600030101010101" pitchFamily="2" charset="-122"/>
                  </a:rPr>
                  <a:t> </a:t>
                </a:r>
                <a:r>
                  <a:rPr lang="zh-CN" altLang="en-US" sz="1800" dirty="0" smtClean="0">
                    <a:latin typeface="宋体" panose="02010600030101010101" pitchFamily="2" charset="-122"/>
                    <a:ea typeface="宋体" panose="02010600030101010101" pitchFamily="2" charset="-122"/>
                  </a:rPr>
                  <a:t>。显然有 </a:t>
                </a:r>
                <a14:m>
                  <m:oMath xmlns:m="http://schemas.openxmlformats.org/officeDocument/2006/math">
                    <m:nary>
                      <m:naryPr>
                        <m:chr m:val="∑"/>
                        <m:limLoc m:val="subSup"/>
                        <m:ctrlPr>
                          <a:rPr lang="zh-CN" altLang="en-US" sz="1800" i="1" smtClean="0">
                            <a:latin typeface="Cambria Math" panose="02040503050406030204" pitchFamily="18" charset="0"/>
                            <a:ea typeface="宋体" panose="02010600030101010101" pitchFamily="2" charset="-122"/>
                          </a:rPr>
                        </m:ctrlPr>
                      </m:naryPr>
                      <m:sub>
                        <m:r>
                          <m:rPr>
                            <m:brk m:alnAt="25"/>
                          </m:rPr>
                          <a:rPr lang="en-US" altLang="zh-CN" sz="1800" b="0" i="1" smtClean="0">
                            <a:latin typeface="Cambria Math" panose="02040503050406030204" pitchFamily="18" charset="0"/>
                            <a:ea typeface="宋体" panose="02010600030101010101" pitchFamily="2" charset="-122"/>
                          </a:rPr>
                          <m:t>𝑘</m:t>
                        </m:r>
                        <m:r>
                          <a:rPr lang="en-US" altLang="zh-CN" sz="1800" b="0" i="1" smtClean="0">
                            <a:latin typeface="Cambria Math" panose="02040503050406030204" pitchFamily="18" charset="0"/>
                            <a:ea typeface="宋体" panose="02010600030101010101" pitchFamily="2" charset="-122"/>
                          </a:rPr>
                          <m:t>=0</m:t>
                        </m:r>
                      </m:sub>
                      <m:sup>
                        <m:r>
                          <a:rPr lang="en-US" altLang="zh-CN" sz="1800" b="0" i="1" smtClean="0">
                            <a:latin typeface="Cambria Math" panose="02040503050406030204" pitchFamily="18" charset="0"/>
                            <a:ea typeface="宋体" panose="02010600030101010101" pitchFamily="2" charset="-122"/>
                          </a:rPr>
                          <m:t>255</m:t>
                        </m:r>
                      </m:sup>
                      <m:e>
                        <m:r>
                          <a:rPr lang="en-US" altLang="zh-CN" sz="1800" b="0" i="1" smtClean="0">
                            <a:latin typeface="Cambria Math" panose="02040503050406030204" pitchFamily="18" charset="0"/>
                            <a:ea typeface="宋体" panose="02010600030101010101" pitchFamily="2" charset="-122"/>
                          </a:rPr>
                          <m:t>𝑝</m:t>
                        </m:r>
                        <m:d>
                          <m:dPr>
                            <m:ctrlPr>
                              <a:rPr lang="en-US" altLang="zh-CN" sz="1800" b="0" i="1" smtClean="0">
                                <a:latin typeface="Cambria Math" panose="02040503050406030204" pitchFamily="18" charset="0"/>
                                <a:ea typeface="宋体" panose="02010600030101010101" pitchFamily="2" charset="-122"/>
                              </a:rPr>
                            </m:ctrlPr>
                          </m:dPr>
                          <m:e>
                            <m:r>
                              <a:rPr lang="en-US" altLang="zh-CN" sz="1800" b="0" i="1" smtClean="0">
                                <a:latin typeface="Cambria Math" panose="02040503050406030204" pitchFamily="18" charset="0"/>
                                <a:ea typeface="宋体" panose="02010600030101010101" pitchFamily="2" charset="-122"/>
                              </a:rPr>
                              <m:t>𝑘</m:t>
                            </m:r>
                          </m:e>
                        </m:d>
                        <m:r>
                          <a:rPr lang="en-US" altLang="zh-CN" sz="1800" b="0" i="1" smtClean="0">
                            <a:latin typeface="Cambria Math" panose="02040503050406030204" pitchFamily="18" charset="0"/>
                            <a:ea typeface="宋体" panose="02010600030101010101" pitchFamily="2" charset="-122"/>
                          </a:rPr>
                          <m:t>=1</m:t>
                        </m:r>
                      </m:e>
                    </m:nary>
                  </m:oMath>
                </a14:m>
                <a:r>
                  <a:rPr lang="zh-CN" altLang="en-US" sz="1800" dirty="0" smtClean="0">
                    <a:latin typeface="宋体" panose="02010600030101010101" pitchFamily="2" charset="-122"/>
                    <a:ea typeface="宋体" panose="02010600030101010101" pitchFamily="2" charset="-122"/>
                  </a:rPr>
                  <a:t>。</a:t>
                </a:r>
                <a:endParaRPr lang="en-US" altLang="zh-CN" sz="1800" dirty="0" smtClean="0">
                  <a:latin typeface="宋体" panose="02010600030101010101" pitchFamily="2" charset="-122"/>
                  <a:ea typeface="宋体" panose="02010600030101010101" pitchFamily="2" charset="-122"/>
                </a:endParaRPr>
              </a:p>
              <a:p>
                <a:pPr marL="342900" indent="-342900" algn="l">
                  <a:buFont typeface="Wingdings" panose="05000000000000000000" pitchFamily="2" charset="2"/>
                  <a:buChar char="u"/>
                </a:pPr>
                <a:endParaRPr lang="en-US" altLang="zh-CN" sz="1800" dirty="0" smtClean="0">
                  <a:latin typeface="宋体" panose="02010600030101010101" pitchFamily="2" charset="-122"/>
                  <a:ea typeface="宋体" panose="02010600030101010101" pitchFamily="2" charset="-122"/>
                </a:endParaRPr>
              </a:p>
              <a:p>
                <a:pPr marL="342900" indent="-342900" algn="l">
                  <a:buFont typeface="Wingdings" panose="05000000000000000000" pitchFamily="2" charset="2"/>
                  <a:buChar char="u"/>
                </a:pPr>
                <a:r>
                  <a:rPr lang="zh-CN" altLang="en-US" sz="1800" dirty="0" smtClean="0">
                    <a:latin typeface="宋体" panose="02010600030101010101" pitchFamily="2" charset="-122"/>
                    <a:ea typeface="宋体" panose="02010600030101010101" pitchFamily="2" charset="-122"/>
                  </a:rPr>
                  <a:t>直方图再绘制时采用相对高度，如果 </a:t>
                </a:r>
                <a14:m>
                  <m:oMath xmlns:m="http://schemas.openxmlformats.org/officeDocument/2006/math">
                    <m:sSub>
                      <m:sSubPr>
                        <m:ctrlPr>
                          <a:rPr lang="en-US" altLang="zh-CN" sz="1800" i="1">
                            <a:latin typeface="Cambria Math" panose="02040503050406030204" pitchFamily="18" charset="0"/>
                            <a:ea typeface="宋体" panose="02010600030101010101" pitchFamily="2" charset="-122"/>
                          </a:rPr>
                        </m:ctrlPr>
                      </m:sSubPr>
                      <m:e>
                        <m:r>
                          <a:rPr lang="en-US" altLang="zh-CN" sz="1800" b="0" i="1" smtClean="0">
                            <a:latin typeface="Cambria Math" panose="02040503050406030204" pitchFamily="18" charset="0"/>
                            <a:ea typeface="宋体" panose="02010600030101010101" pitchFamily="2" charset="-122"/>
                          </a:rPr>
                          <m:t>𝑦</m:t>
                        </m:r>
                      </m:e>
                      <m:sub>
                        <m:r>
                          <a:rPr lang="en-US" altLang="zh-CN" sz="1800" b="0" i="1" smtClean="0">
                            <a:latin typeface="Cambria Math" panose="02040503050406030204" pitchFamily="18" charset="0"/>
                            <a:ea typeface="宋体" panose="02010600030101010101" pitchFamily="2" charset="-122"/>
                          </a:rPr>
                          <m:t>𝑚𝑎𝑥</m:t>
                        </m:r>
                      </m:sub>
                    </m:sSub>
                    <m:r>
                      <a:rPr lang="en-US" altLang="zh-CN" sz="1800" b="0" i="1" smtClean="0">
                        <a:latin typeface="Cambria Math" panose="02040503050406030204" pitchFamily="18" charset="0"/>
                        <a:ea typeface="宋体" panose="02010600030101010101" pitchFamily="2" charset="-122"/>
                      </a:rPr>
                      <m:t>=</m:t>
                    </m:r>
                    <m:func>
                      <m:funcPr>
                        <m:ctrlPr>
                          <a:rPr lang="en-US" altLang="zh-CN" sz="1800" b="0" i="1" smtClean="0">
                            <a:latin typeface="Cambria Math" panose="02040503050406030204" pitchFamily="18" charset="0"/>
                            <a:ea typeface="宋体" panose="02010600030101010101" pitchFamily="2" charset="-122"/>
                          </a:rPr>
                        </m:ctrlPr>
                      </m:funcPr>
                      <m:fName>
                        <m:r>
                          <m:rPr>
                            <m:sty m:val="p"/>
                          </m:rPr>
                          <a:rPr lang="en-US" altLang="zh-CN" sz="1800" b="0" i="0" smtClean="0">
                            <a:latin typeface="Cambria Math" panose="02040503050406030204" pitchFamily="18" charset="0"/>
                            <a:ea typeface="宋体" panose="02010600030101010101" pitchFamily="2" charset="-122"/>
                          </a:rPr>
                          <m:t>max</m:t>
                        </m:r>
                      </m:fName>
                      <m:e>
                        <m:d>
                          <m:dPr>
                            <m:ctrlPr>
                              <a:rPr lang="en-US" altLang="zh-CN" sz="1800" b="0" i="1" smtClean="0">
                                <a:latin typeface="Cambria Math" panose="02040503050406030204" pitchFamily="18" charset="0"/>
                                <a:ea typeface="宋体" panose="02010600030101010101" pitchFamily="2" charset="-122"/>
                              </a:rPr>
                            </m:ctrlPr>
                          </m:dPr>
                          <m:e>
                            <m:sSub>
                              <m:sSubPr>
                                <m:ctrlPr>
                                  <a:rPr lang="en-US" altLang="zh-CN" sz="1800" i="1">
                                    <a:latin typeface="Cambria Math" panose="02040503050406030204" pitchFamily="18" charset="0"/>
                                    <a:ea typeface="宋体" panose="02010600030101010101" pitchFamily="2" charset="-122"/>
                                  </a:rPr>
                                </m:ctrlPr>
                              </m:sSubPr>
                              <m:e>
                                <m:sSub>
                                  <m:sSubPr>
                                    <m:ctrlPr>
                                      <a:rPr lang="en-US" altLang="zh-CN" sz="1800" i="1">
                                        <a:latin typeface="Cambria Math" panose="02040503050406030204" pitchFamily="18" charset="0"/>
                                        <a:ea typeface="宋体" panose="02010600030101010101" pitchFamily="2" charset="-122"/>
                                      </a:rPr>
                                    </m:ctrlPr>
                                  </m:sSubPr>
                                  <m:e>
                                    <m:r>
                                      <a:rPr lang="en-US" altLang="zh-CN" sz="1800" i="1">
                                        <a:latin typeface="Cambria Math" panose="02040503050406030204" pitchFamily="18" charset="0"/>
                                        <a:ea typeface="宋体" panose="02010600030101010101" pitchFamily="2" charset="-122"/>
                                      </a:rPr>
                                      <m:t>𝑛</m:t>
                                    </m:r>
                                  </m:e>
                                  <m:sub>
                                    <m:r>
                                      <a:rPr lang="en-US" altLang="zh-CN" sz="1800" b="0" i="1" smtClean="0">
                                        <a:latin typeface="Cambria Math" panose="02040503050406030204" pitchFamily="18" charset="0"/>
                                        <a:ea typeface="宋体" panose="02010600030101010101" pitchFamily="2" charset="-122"/>
                                      </a:rPr>
                                      <m:t>0</m:t>
                                    </m:r>
                                  </m:sub>
                                </m:sSub>
                                <m:r>
                                  <a:rPr lang="en-US" altLang="zh-CN" sz="1800" b="0" i="1" smtClean="0">
                                    <a:latin typeface="Cambria Math" panose="02040503050406030204" pitchFamily="18" charset="0"/>
                                    <a:ea typeface="宋体" panose="02010600030101010101" pitchFamily="2" charset="-122"/>
                                  </a:rPr>
                                  <m:t>,</m:t>
                                </m:r>
                                <m:sSub>
                                  <m:sSubPr>
                                    <m:ctrlPr>
                                      <a:rPr lang="en-US" altLang="zh-CN" sz="1800" i="1">
                                        <a:latin typeface="Cambria Math" panose="02040503050406030204" pitchFamily="18" charset="0"/>
                                        <a:ea typeface="宋体" panose="02010600030101010101" pitchFamily="2" charset="-122"/>
                                      </a:rPr>
                                    </m:ctrlPr>
                                  </m:sSubPr>
                                  <m:e>
                                    <m:r>
                                      <a:rPr lang="en-US" altLang="zh-CN" sz="1800" i="1">
                                        <a:latin typeface="Cambria Math" panose="02040503050406030204" pitchFamily="18" charset="0"/>
                                        <a:ea typeface="宋体" panose="02010600030101010101" pitchFamily="2" charset="-122"/>
                                      </a:rPr>
                                      <m:t>𝑛</m:t>
                                    </m:r>
                                  </m:e>
                                  <m:sub>
                                    <m:r>
                                      <a:rPr lang="en-US" altLang="zh-CN" sz="1800" b="0" i="1" smtClean="0">
                                        <a:latin typeface="Cambria Math" panose="02040503050406030204" pitchFamily="18" charset="0"/>
                                        <a:ea typeface="宋体" panose="02010600030101010101" pitchFamily="2" charset="-122"/>
                                      </a:rPr>
                                      <m:t>1</m:t>
                                    </m:r>
                                  </m:sub>
                                </m:sSub>
                                <m:r>
                                  <a:rPr lang="en-US" altLang="zh-CN" sz="1800" b="0" i="1" smtClean="0">
                                    <a:latin typeface="Cambria Math" panose="02040503050406030204" pitchFamily="18" charset="0"/>
                                    <a:ea typeface="宋体" panose="02010600030101010101" pitchFamily="2" charset="-122"/>
                                  </a:rPr>
                                  <m:t>, …, </m:t>
                                </m:r>
                                <m:r>
                                  <a:rPr lang="en-US" altLang="zh-CN" sz="1800" i="1">
                                    <a:latin typeface="Cambria Math" panose="02040503050406030204" pitchFamily="18" charset="0"/>
                                    <a:ea typeface="宋体" panose="02010600030101010101" pitchFamily="2" charset="-122"/>
                                  </a:rPr>
                                  <m:t>𝑛</m:t>
                                </m:r>
                              </m:e>
                              <m:sub>
                                <m:r>
                                  <a:rPr lang="en-US" altLang="zh-CN" sz="1800" b="0" i="1" smtClean="0">
                                    <a:latin typeface="Cambria Math" panose="02040503050406030204" pitchFamily="18" charset="0"/>
                                    <a:ea typeface="宋体" panose="02010600030101010101" pitchFamily="2" charset="-122"/>
                                  </a:rPr>
                                  <m:t>255</m:t>
                                </m:r>
                              </m:sub>
                            </m:sSub>
                          </m:e>
                        </m:d>
                      </m:e>
                    </m:func>
                  </m:oMath>
                </a14:m>
                <a:r>
                  <a:rPr lang="en-US" altLang="zh-CN" sz="1800" dirty="0" smtClean="0">
                    <a:latin typeface="宋体" panose="02010600030101010101" pitchFamily="2" charset="-122"/>
                    <a:ea typeface="宋体" panose="02010600030101010101" pitchFamily="2" charset="-122"/>
                  </a:rPr>
                  <a:t> </a:t>
                </a:r>
                <a:r>
                  <a:rPr lang="zh-CN" altLang="en-US" sz="1800" dirty="0" smtClean="0">
                    <a:latin typeface="宋体" panose="02010600030101010101" pitchFamily="2" charset="-122"/>
                    <a:ea typeface="宋体" panose="02010600030101010101" pitchFamily="2" charset="-122"/>
                  </a:rPr>
                  <a:t>的绘制高度为</a:t>
                </a:r>
                <a:r>
                  <a:rPr lang="en-US" altLang="zh-CN" sz="1800" dirty="0" smtClean="0">
                    <a:latin typeface="宋体" panose="02010600030101010101" pitchFamily="2" charset="-122"/>
                    <a:ea typeface="宋体" panose="02010600030101010101" pitchFamily="2" charset="-122"/>
                  </a:rPr>
                  <a:t>1</a:t>
                </a:r>
                <a:r>
                  <a:rPr lang="zh-CN" altLang="en-US" sz="1800" dirty="0" smtClean="0">
                    <a:latin typeface="宋体" panose="02010600030101010101" pitchFamily="2" charset="-122"/>
                    <a:ea typeface="宋体" panose="02010600030101010101" pitchFamily="2" charset="-122"/>
                  </a:rPr>
                  <a:t>，则灰度值 </a:t>
                </a:r>
                <a14:m>
                  <m:oMath xmlns:m="http://schemas.openxmlformats.org/officeDocument/2006/math">
                    <m:r>
                      <a:rPr lang="en-US" altLang="zh-CN" sz="1800" i="1">
                        <a:latin typeface="Cambria Math" panose="02040503050406030204" pitchFamily="18" charset="0"/>
                        <a:ea typeface="Cambria Math" panose="02040503050406030204" pitchFamily="18" charset="0"/>
                      </a:rPr>
                      <m:t>𝑘</m:t>
                    </m:r>
                  </m:oMath>
                </a14:m>
                <a:r>
                  <a:rPr lang="en-US" altLang="zh-CN" sz="1800" dirty="0" smtClean="0">
                    <a:latin typeface="宋体" panose="02010600030101010101" pitchFamily="2" charset="-122"/>
                    <a:ea typeface="宋体" panose="02010600030101010101" pitchFamily="2" charset="-122"/>
                  </a:rPr>
                  <a:t> </a:t>
                </a:r>
                <a:r>
                  <a:rPr lang="zh-CN" altLang="en-US" sz="1800" dirty="0" smtClean="0">
                    <a:latin typeface="宋体" panose="02010600030101010101" pitchFamily="2" charset="-122"/>
                    <a:ea typeface="宋体" panose="02010600030101010101" pitchFamily="2" charset="-122"/>
                  </a:rPr>
                  <a:t>的高度为 </a:t>
                </a:r>
                <a14:m>
                  <m:oMath xmlns:m="http://schemas.openxmlformats.org/officeDocument/2006/math">
                    <m:r>
                      <a:rPr lang="en-US" altLang="zh-CN" sz="1800" i="1">
                        <a:latin typeface="Cambria Math" panose="02040503050406030204" pitchFamily="18" charset="0"/>
                        <a:ea typeface="宋体" panose="02010600030101010101" pitchFamily="2" charset="-122"/>
                      </a:rPr>
                      <m:t>h</m:t>
                    </m:r>
                    <m:d>
                      <m:dPr>
                        <m:ctrlPr>
                          <a:rPr lang="en-US" altLang="zh-CN" sz="1800" i="1">
                            <a:latin typeface="Cambria Math" panose="02040503050406030204" pitchFamily="18" charset="0"/>
                            <a:ea typeface="宋体" panose="02010600030101010101" pitchFamily="2" charset="-122"/>
                          </a:rPr>
                        </m:ctrlPr>
                      </m:dPr>
                      <m:e>
                        <m:r>
                          <a:rPr lang="en-US" altLang="zh-CN" sz="1800" i="1">
                            <a:latin typeface="Cambria Math" panose="02040503050406030204" pitchFamily="18" charset="0"/>
                            <a:ea typeface="宋体" panose="02010600030101010101" pitchFamily="2" charset="-122"/>
                          </a:rPr>
                          <m:t>𝑘</m:t>
                        </m:r>
                      </m:e>
                    </m:d>
                    <m:r>
                      <a:rPr lang="en-US" altLang="zh-CN" sz="1800" i="1">
                        <a:latin typeface="Cambria Math" panose="02040503050406030204" pitchFamily="18" charset="0"/>
                        <a:ea typeface="宋体" panose="02010600030101010101" pitchFamily="2" charset="-122"/>
                      </a:rPr>
                      <m:t>=</m:t>
                    </m:r>
                    <m:f>
                      <m:fPr>
                        <m:ctrlPr>
                          <a:rPr lang="en-US" altLang="zh-CN" sz="1800" i="1">
                            <a:latin typeface="Cambria Math" panose="02040503050406030204" pitchFamily="18" charset="0"/>
                            <a:ea typeface="宋体" panose="02010600030101010101" pitchFamily="2" charset="-122"/>
                          </a:rPr>
                        </m:ctrlPr>
                      </m:fPr>
                      <m:num>
                        <m:sSub>
                          <m:sSubPr>
                            <m:ctrlPr>
                              <a:rPr lang="en-US" altLang="zh-CN" sz="1800" i="1">
                                <a:latin typeface="Cambria Math" panose="02040503050406030204" pitchFamily="18" charset="0"/>
                                <a:ea typeface="宋体" panose="02010600030101010101" pitchFamily="2" charset="-122"/>
                              </a:rPr>
                            </m:ctrlPr>
                          </m:sSubPr>
                          <m:e>
                            <m:r>
                              <a:rPr lang="en-US" altLang="zh-CN" sz="1800" i="1">
                                <a:latin typeface="Cambria Math" panose="02040503050406030204" pitchFamily="18" charset="0"/>
                                <a:ea typeface="宋体" panose="02010600030101010101" pitchFamily="2" charset="-122"/>
                              </a:rPr>
                              <m:t>𝑛</m:t>
                            </m:r>
                          </m:e>
                          <m:sub>
                            <m:r>
                              <a:rPr lang="en-US" altLang="zh-CN" sz="1800" i="1">
                                <a:latin typeface="Cambria Math" panose="02040503050406030204" pitchFamily="18" charset="0"/>
                                <a:ea typeface="宋体" panose="02010600030101010101" pitchFamily="2" charset="-122"/>
                              </a:rPr>
                              <m:t>𝑘</m:t>
                            </m:r>
                          </m:sub>
                        </m:sSub>
                      </m:num>
                      <m:den>
                        <m:sSub>
                          <m:sSubPr>
                            <m:ctrlPr>
                              <a:rPr lang="en-US" altLang="zh-CN" sz="1800" i="1">
                                <a:latin typeface="Cambria Math" panose="02040503050406030204" pitchFamily="18" charset="0"/>
                                <a:ea typeface="宋体" panose="02010600030101010101" pitchFamily="2" charset="-122"/>
                              </a:rPr>
                            </m:ctrlPr>
                          </m:sSubPr>
                          <m:e>
                            <m:r>
                              <a:rPr lang="en-US" altLang="zh-CN" sz="1800" i="1">
                                <a:latin typeface="Cambria Math" panose="02040503050406030204" pitchFamily="18" charset="0"/>
                                <a:ea typeface="宋体" panose="02010600030101010101" pitchFamily="2" charset="-122"/>
                              </a:rPr>
                              <m:t>𝑦</m:t>
                            </m:r>
                          </m:e>
                          <m:sub>
                            <m:r>
                              <a:rPr lang="en-US" altLang="zh-CN" sz="1800" i="1">
                                <a:latin typeface="Cambria Math" panose="02040503050406030204" pitchFamily="18" charset="0"/>
                                <a:ea typeface="宋体" panose="02010600030101010101" pitchFamily="2" charset="-122"/>
                              </a:rPr>
                              <m:t>𝑚𝑎𝑥</m:t>
                            </m:r>
                          </m:sub>
                        </m:sSub>
                      </m:den>
                    </m:f>
                  </m:oMath>
                </a14:m>
                <a:r>
                  <a:rPr lang="en-US" altLang="zh-CN" sz="1800" dirty="0" smtClean="0">
                    <a:latin typeface="宋体" panose="02010600030101010101" pitchFamily="2" charset="-122"/>
                    <a:ea typeface="宋体" panose="02010600030101010101" pitchFamily="2" charset="-122"/>
                  </a:rPr>
                  <a:t> </a:t>
                </a:r>
                <a:r>
                  <a:rPr lang="zh-CN" altLang="en-US" sz="1800" dirty="0" smtClean="0">
                    <a:latin typeface="宋体" panose="02010600030101010101" pitchFamily="2" charset="-122"/>
                    <a:ea typeface="宋体" panose="02010600030101010101" pitchFamily="2" charset="-122"/>
                  </a:rPr>
                  <a:t>。</a:t>
                </a:r>
                <a:endParaRPr lang="en-US" altLang="zh-CN" sz="1800" dirty="0" smtClean="0">
                  <a:latin typeface="宋体" panose="02010600030101010101" pitchFamily="2" charset="-122"/>
                  <a:ea typeface="宋体" panose="02010600030101010101" pitchFamily="2" charset="-122"/>
                </a:endParaRPr>
              </a:p>
              <a:p>
                <a:pPr algn="l"/>
                <a:endParaRPr lang="en-US" altLang="zh-CN" sz="1800" dirty="0" smtClean="0">
                  <a:latin typeface="宋体" panose="02010600030101010101" pitchFamily="2" charset="-122"/>
                  <a:ea typeface="宋体" panose="02010600030101010101" pitchFamily="2" charset="-122"/>
                </a:endParaRPr>
              </a:p>
              <a:p>
                <a:pPr marL="342900" indent="-342900" algn="l">
                  <a:buFont typeface="Wingdings" panose="05000000000000000000" pitchFamily="2" charset="2"/>
                  <a:buChar char="u"/>
                </a:pPr>
                <a:endParaRPr lang="en-US" altLang="zh-CN" sz="1800" dirty="0">
                  <a:latin typeface="宋体" panose="02010600030101010101" pitchFamily="2" charset="-122"/>
                  <a:ea typeface="宋体" panose="02010600030101010101" pitchFamily="2" charset="-122"/>
                </a:endParaRPr>
              </a:p>
              <a:p>
                <a:pPr algn="l"/>
                <a:endParaRPr lang="en-US" altLang="zh-CN" sz="2200" dirty="0" smtClean="0">
                  <a:solidFill>
                    <a:srgbClr val="7030A0"/>
                  </a:solidFill>
                </a:endParaRPr>
              </a:p>
              <a:p>
                <a:pPr algn="l"/>
                <a:endParaRPr lang="en-US" altLang="zh-CN" sz="2200" dirty="0" smtClean="0"/>
              </a:p>
              <a:p>
                <a:pPr marL="342900" indent="-342900" algn="l">
                  <a:buFont typeface="Wingdings" panose="05000000000000000000" pitchFamily="2" charset="2"/>
                  <a:buChar char="u"/>
                </a:pPr>
                <a:endParaRPr lang="en-US" altLang="zh-CN" sz="2200"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zh-CN" altLang="en-US" dirty="0"/>
              </a:p>
            </p:txBody>
          </p:sp>
        </mc:Choice>
        <mc:Fallback xmlns="">
          <p:sp>
            <p:nvSpPr>
              <p:cNvPr id="5" name="副标题 4">
                <a:extLst>
                  <a:ext uri="{FF2B5EF4-FFF2-40B4-BE49-F238E27FC236}">
                    <a16:creationId xmlns:a16="http://schemas.microsoft.com/office/drawing/2014/main" id="{CD245243-235F-F38A-7F70-7BA3FBF4ECE0}"/>
                  </a:ext>
                </a:extLst>
              </p:cNvPr>
              <p:cNvSpPr>
                <a:spLocks noGrp="1" noRot="1" noChangeAspect="1" noMove="1" noResize="1" noEditPoints="1" noAdjustHandles="1" noChangeArrowheads="1" noChangeShapeType="1" noTextEdit="1"/>
              </p:cNvSpPr>
              <p:nvPr>
                <p:ph type="subTitle" idx="1"/>
              </p:nvPr>
            </p:nvSpPr>
            <p:spPr>
              <a:xfrm>
                <a:off x="1300480" y="1702118"/>
                <a:ext cx="9144000" cy="4068762"/>
              </a:xfrm>
              <a:blipFill>
                <a:blip r:embed="rId2"/>
                <a:stretch>
                  <a:fillRect l="-400" r="-467"/>
                </a:stretch>
              </a:blipFill>
            </p:spPr>
            <p:txBody>
              <a:bodyPr/>
              <a:lstStyle/>
              <a:p>
                <a:r>
                  <a:rPr lang="zh-CN" altLang="en-US">
                    <a:noFill/>
                  </a:rPr>
                  <a:t> </a:t>
                </a:r>
              </a:p>
            </p:txBody>
          </p:sp>
        </mc:Fallback>
      </mc:AlternateContent>
      <p:sp>
        <p:nvSpPr>
          <p:cNvPr id="2" name="文本框 1"/>
          <p:cNvSpPr txBox="1"/>
          <p:nvPr/>
        </p:nvSpPr>
        <p:spPr>
          <a:xfrm>
            <a:off x="3931920" y="284480"/>
            <a:ext cx="5842000" cy="369332"/>
          </a:xfrm>
          <a:prstGeom prst="rect">
            <a:avLst/>
          </a:prstGeom>
          <a:noFill/>
        </p:spPr>
        <p:txBody>
          <a:bodyPr wrap="square" rtlCol="0">
            <a:spAutoFit/>
          </a:bodyPr>
          <a:lstStyle/>
          <a:p>
            <a:pPr algn="ctr"/>
            <a:r>
              <a:rPr lang="en-US" altLang="zh-CN" dirty="0">
                <a:solidFill>
                  <a:srgbClr val="7030A0"/>
                </a:solidFill>
                <a:latin typeface="宋体" panose="02010600030101010101" pitchFamily="2" charset="-122"/>
                <a:ea typeface="宋体" panose="02010600030101010101" pitchFamily="2" charset="-122"/>
              </a:rPr>
              <a:t>2</a:t>
            </a:r>
            <a:r>
              <a:rPr lang="en-US" altLang="zh-CN" dirty="0" smtClean="0">
                <a:solidFill>
                  <a:srgbClr val="7030A0"/>
                </a:solidFill>
                <a:latin typeface="宋体" panose="02010600030101010101" pitchFamily="2" charset="-122"/>
                <a:ea typeface="宋体" panose="02010600030101010101" pitchFamily="2" charset="-122"/>
              </a:rPr>
              <a:t>.1 </a:t>
            </a:r>
            <a:r>
              <a:rPr lang="zh-CN" altLang="en-US" dirty="0" smtClean="0">
                <a:solidFill>
                  <a:srgbClr val="7030A0"/>
                </a:solidFill>
                <a:latin typeface="宋体" panose="02010600030101010101" pitchFamily="2" charset="-122"/>
                <a:ea typeface="宋体" panose="02010600030101010101" pitchFamily="2" charset="-122"/>
              </a:rPr>
              <a:t>灰度直方图 </a:t>
            </a:r>
            <a:r>
              <a:rPr lang="en-US" altLang="zh-CN" dirty="0" smtClean="0">
                <a:solidFill>
                  <a:srgbClr val="7030A0"/>
                </a:solidFill>
                <a:latin typeface="宋体" panose="02010600030101010101" pitchFamily="2" charset="-122"/>
                <a:ea typeface="宋体" panose="02010600030101010101" pitchFamily="2" charset="-122"/>
              </a:rPr>
              <a:t>· 2.1.2 </a:t>
            </a:r>
            <a:r>
              <a:rPr lang="zh-CN" altLang="en-US" dirty="0" smtClean="0">
                <a:solidFill>
                  <a:srgbClr val="7030A0"/>
                </a:solidFill>
                <a:latin typeface="宋体" panose="02010600030101010101" pitchFamily="2" charset="-122"/>
                <a:ea typeface="宋体" panose="02010600030101010101" pitchFamily="2" charset="-122"/>
              </a:rPr>
              <a:t>灰度直方图基本原理</a:t>
            </a:r>
            <a:endParaRPr lang="zh-CN" altLang="en-US" dirty="0">
              <a:solidFill>
                <a:srgbClr val="7030A0"/>
              </a:solidFill>
            </a:endParaRPr>
          </a:p>
        </p:txBody>
      </p:sp>
    </p:spTree>
    <p:extLst>
      <p:ext uri="{BB962C8B-B14F-4D97-AF65-F5344CB8AC3E}">
        <p14:creationId xmlns:p14="http://schemas.microsoft.com/office/powerpoint/2010/main" val="2295606953"/>
      </p:ext>
    </p:extLst>
  </p:cSld>
  <p:clrMapOvr>
    <a:masterClrMapping/>
  </p:clrMapOvr>
  <p:timing>
    <p:tnLst>
      <p:par>
        <p:cTn id="1" dur="indefinite" restart="never" nodeType="tmRoot"/>
      </p:par>
    </p:tnLst>
  </p:timing>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1704</TotalTime>
  <Words>4465</Words>
  <Application>Microsoft Office PowerPoint</Application>
  <PresentationFormat>宽屏</PresentationFormat>
  <Paragraphs>413</Paragraphs>
  <Slides>40</Slides>
  <Notes>0</Notes>
  <HiddenSlides>0</HiddenSlides>
  <MMClips>0</MMClips>
  <ScaleCrop>false</ScaleCrop>
  <HeadingPairs>
    <vt:vector size="8" baseType="variant">
      <vt:variant>
        <vt:lpstr>已用的字体</vt:lpstr>
      </vt:variant>
      <vt:variant>
        <vt:i4>7</vt:i4>
      </vt:variant>
      <vt:variant>
        <vt:lpstr>主题</vt:lpstr>
      </vt:variant>
      <vt:variant>
        <vt:i4>5</vt:i4>
      </vt:variant>
      <vt:variant>
        <vt:lpstr>嵌入 OLE 服务器</vt:lpstr>
      </vt:variant>
      <vt:variant>
        <vt:i4>1</vt:i4>
      </vt:variant>
      <vt:variant>
        <vt:lpstr>幻灯片标题</vt:lpstr>
      </vt:variant>
      <vt:variant>
        <vt:i4>40</vt:i4>
      </vt:variant>
    </vt:vector>
  </HeadingPairs>
  <TitlesOfParts>
    <vt:vector size="53" baseType="lpstr">
      <vt:lpstr>等线</vt:lpstr>
      <vt:lpstr>等线 Light</vt:lpstr>
      <vt:lpstr>宋体</vt:lpstr>
      <vt:lpstr>微软雅黑</vt:lpstr>
      <vt:lpstr>Arial</vt:lpstr>
      <vt:lpstr>Cambria Math</vt:lpstr>
      <vt:lpstr>Wingdings</vt:lpstr>
      <vt:lpstr>自定义设计方案</vt:lpstr>
      <vt:lpstr>1_自定义设计方案</vt:lpstr>
      <vt:lpstr>3_自定义设计方案</vt:lpstr>
      <vt:lpstr>1_Office 主题​​</vt:lpstr>
      <vt:lpstr>2_自定义设计方案</vt:lpstr>
      <vt:lpstr>CorelDRAW</vt:lpstr>
      <vt:lpstr>数字图像处理与模式识别 </vt:lpstr>
      <vt:lpstr>第二章</vt:lpstr>
      <vt:lpstr>PowerPoint 演示文稿</vt:lpstr>
      <vt:lpstr>灰度直方图简介</vt:lpstr>
      <vt:lpstr>灰度直方图简介</vt:lpstr>
      <vt:lpstr>灰度直方图简介·灰度VS亮度</vt:lpstr>
      <vt:lpstr>灰度直方图简介·灰度VS对比度</vt:lpstr>
      <vt:lpstr>灰度直方图简介</vt:lpstr>
      <vt:lpstr>灰度直方图基本原理</vt:lpstr>
      <vt:lpstr>编码实现</vt:lpstr>
      <vt:lpstr>编码实现·绘制直方图的一般方法</vt:lpstr>
      <vt:lpstr>编码实现·绘制直方图的一般方法</vt:lpstr>
      <vt:lpstr>编码实现·绘制归一化直方图</vt:lpstr>
      <vt:lpstr>编码实现·绘制归一化直方图</vt:lpstr>
      <vt:lpstr>编码实现·彩色图像的分量直方图</vt:lpstr>
      <vt:lpstr>编码实现·彩色图像的分量直方图</vt:lpstr>
      <vt:lpstr>编码实现·彩色图像的分量直方图</vt:lpstr>
      <vt:lpstr>灰度线性变换·基本原理</vt:lpstr>
      <vt:lpstr>灰度线性变换·基本原理</vt:lpstr>
      <vt:lpstr>灰度线性变换·基本原理</vt:lpstr>
      <vt:lpstr>灰度线性变换·基本原理</vt:lpstr>
      <vt:lpstr>灰度线性变换·基本原理</vt:lpstr>
      <vt:lpstr>灰度线性变换·编码实现</vt:lpstr>
      <vt:lpstr>灰度非线性变换·灰度对数变换</vt:lpstr>
      <vt:lpstr>灰度非线性变换·灰度对数变换</vt:lpstr>
      <vt:lpstr>灰度非线性变换·灰度冥次变换</vt:lpstr>
      <vt:lpstr>灰度非线性变换·灰度冥次变换</vt:lpstr>
      <vt:lpstr>灰度非线性变换·灰度冥次变换</vt:lpstr>
      <vt:lpstr>灰度非线性变换·灰度指数变换</vt:lpstr>
      <vt:lpstr>灰度非线性变换·灰度指数变换</vt:lpstr>
      <vt:lpstr>灰度拉伸·基本原理</vt:lpstr>
      <vt:lpstr>灰度拉伸·基本原理</vt:lpstr>
      <vt:lpstr>灰度拉伸·编码实现</vt:lpstr>
      <vt:lpstr>灰度均衡·基本原理</vt:lpstr>
      <vt:lpstr>灰度均衡·基本原理</vt:lpstr>
      <vt:lpstr>灰度均衡·基本原理</vt:lpstr>
      <vt:lpstr>灰度均衡·编码实现</vt:lpstr>
      <vt:lpstr>直方图规定化·基本原理</vt:lpstr>
      <vt:lpstr>直方图规定化·基本原理</vt:lpstr>
      <vt:lpstr>直方图规定化·编码实现</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刘勤波</cp:lastModifiedBy>
  <cp:revision>117</cp:revision>
  <dcterms:created xsi:type="dcterms:W3CDTF">2022-08-22T02:26:08Z</dcterms:created>
  <dcterms:modified xsi:type="dcterms:W3CDTF">2022-08-31T18:59:03Z</dcterms:modified>
</cp:coreProperties>
</file>